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sldIdLst>
    <p:sldId id="256" r:id="rId2"/>
    <p:sldId id="257" r:id="rId3"/>
    <p:sldId id="350" r:id="rId4"/>
    <p:sldId id="345" r:id="rId5"/>
    <p:sldId id="258" r:id="rId6"/>
    <p:sldId id="259" r:id="rId7"/>
    <p:sldId id="260" r:id="rId8"/>
    <p:sldId id="261" r:id="rId9"/>
    <p:sldId id="346" r:id="rId10"/>
    <p:sldId id="262" r:id="rId11"/>
    <p:sldId id="263" r:id="rId12"/>
    <p:sldId id="264" r:id="rId13"/>
    <p:sldId id="265" r:id="rId14"/>
    <p:sldId id="347" r:id="rId15"/>
    <p:sldId id="267" r:id="rId16"/>
    <p:sldId id="266" r:id="rId17"/>
    <p:sldId id="268" r:id="rId18"/>
    <p:sldId id="269" r:id="rId19"/>
    <p:sldId id="270" r:id="rId20"/>
    <p:sldId id="348" r:id="rId21"/>
    <p:sldId id="271" r:id="rId22"/>
    <p:sldId id="272" r:id="rId23"/>
    <p:sldId id="278" r:id="rId24"/>
    <p:sldId id="273" r:id="rId25"/>
    <p:sldId id="274" r:id="rId26"/>
    <p:sldId id="275" r:id="rId27"/>
    <p:sldId id="276" r:id="rId28"/>
    <p:sldId id="279" r:id="rId29"/>
    <p:sldId id="280" r:id="rId30"/>
    <p:sldId id="281" r:id="rId31"/>
    <p:sldId id="282" r:id="rId32"/>
    <p:sldId id="283" r:id="rId33"/>
    <p:sldId id="361" r:id="rId34"/>
    <p:sldId id="330" r:id="rId35"/>
    <p:sldId id="349" r:id="rId36"/>
    <p:sldId id="351" r:id="rId37"/>
    <p:sldId id="374" r:id="rId38"/>
    <p:sldId id="375" r:id="rId39"/>
    <p:sldId id="304" r:id="rId40"/>
    <p:sldId id="305" r:id="rId41"/>
    <p:sldId id="306" r:id="rId42"/>
    <p:sldId id="307" r:id="rId43"/>
    <p:sldId id="308" r:id="rId44"/>
    <p:sldId id="309" r:id="rId45"/>
    <p:sldId id="310" r:id="rId46"/>
    <p:sldId id="373" r:id="rId47"/>
    <p:sldId id="312" r:id="rId48"/>
    <p:sldId id="313" r:id="rId49"/>
    <p:sldId id="315" r:id="rId50"/>
    <p:sldId id="316" r:id="rId51"/>
    <p:sldId id="321" r:id="rId52"/>
    <p:sldId id="322" r:id="rId53"/>
    <p:sldId id="323" r:id="rId54"/>
    <p:sldId id="324" r:id="rId55"/>
    <p:sldId id="325" r:id="rId56"/>
    <p:sldId id="326" r:id="rId57"/>
    <p:sldId id="354" r:id="rId58"/>
    <p:sldId id="358" r:id="rId59"/>
    <p:sldId id="359" r:id="rId60"/>
    <p:sldId id="311" r:id="rId61"/>
    <p:sldId id="360" r:id="rId62"/>
    <p:sldId id="369" r:id="rId63"/>
    <p:sldId id="370" r:id="rId64"/>
    <p:sldId id="371" r:id="rId65"/>
    <p:sldId id="378" r:id="rId66"/>
    <p:sldId id="340" r:id="rId67"/>
    <p:sldId id="353" r:id="rId68"/>
    <p:sldId id="352" r:id="rId69"/>
    <p:sldId id="288" r:id="rId70"/>
    <p:sldId id="284" r:id="rId71"/>
    <p:sldId id="285" r:id="rId72"/>
    <p:sldId id="286" r:id="rId73"/>
    <p:sldId id="287" r:id="rId74"/>
    <p:sldId id="289" r:id="rId75"/>
    <p:sldId id="290" r:id="rId76"/>
    <p:sldId id="291" r:id="rId77"/>
    <p:sldId id="292" r:id="rId78"/>
    <p:sldId id="355" r:id="rId79"/>
    <p:sldId id="296" r:id="rId80"/>
    <p:sldId id="297" r:id="rId81"/>
    <p:sldId id="298" r:id="rId82"/>
    <p:sldId id="299" r:id="rId83"/>
    <p:sldId id="300" r:id="rId84"/>
    <p:sldId id="301" r:id="rId85"/>
    <p:sldId id="302" r:id="rId86"/>
    <p:sldId id="303" r:id="rId87"/>
    <p:sldId id="317" r:id="rId88"/>
    <p:sldId id="318" r:id="rId89"/>
    <p:sldId id="382" r:id="rId90"/>
    <p:sldId id="319" r:id="rId91"/>
    <p:sldId id="320" r:id="rId92"/>
    <p:sldId id="356" r:id="rId93"/>
    <p:sldId id="293" r:id="rId94"/>
    <p:sldId id="294" r:id="rId95"/>
    <p:sldId id="295" r:id="rId96"/>
    <p:sldId id="341" r:id="rId97"/>
    <p:sldId id="379" r:id="rId98"/>
    <p:sldId id="380" r:id="rId99"/>
    <p:sldId id="357" r:id="rId100"/>
    <p:sldId id="327" r:id="rId101"/>
    <p:sldId id="328" r:id="rId102"/>
    <p:sldId id="372" r:id="rId103"/>
    <p:sldId id="376" r:id="rId104"/>
    <p:sldId id="381" r:id="rId105"/>
    <p:sldId id="329" r:id="rId106"/>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76" autoAdjust="0"/>
    <p:restoredTop sz="94660"/>
  </p:normalViewPr>
  <p:slideViewPr>
    <p:cSldViewPr snapToGrid="0">
      <p:cViewPr>
        <p:scale>
          <a:sx n="75" d="100"/>
          <a:sy n="75" d="100"/>
        </p:scale>
        <p:origin x="252" y="-4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70B04E-47CE-4645-A2FA-B7DF01D9A49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B42FF75-11CE-4986-83B8-71AED0CA9FF2}">
      <dgm:prSet/>
      <dgm:spPr/>
      <dgm:t>
        <a:bodyPr/>
        <a:lstStyle/>
        <a:p>
          <a:r>
            <a:rPr lang="en-GB" dirty="0"/>
            <a:t>Simple syntax</a:t>
          </a:r>
          <a:endParaRPr lang="en-US" dirty="0"/>
        </a:p>
      </dgm:t>
    </dgm:pt>
    <dgm:pt modelId="{4968B6AA-E267-42CD-A4AA-5E32F24F2EA7}" type="parTrans" cxnId="{663C0EB7-F5A1-4660-A808-8035A559308E}">
      <dgm:prSet/>
      <dgm:spPr/>
      <dgm:t>
        <a:bodyPr/>
        <a:lstStyle/>
        <a:p>
          <a:endParaRPr lang="en-US"/>
        </a:p>
      </dgm:t>
    </dgm:pt>
    <dgm:pt modelId="{AF134F02-BF9E-426B-A1CE-411C470192F1}" type="sibTrans" cxnId="{663C0EB7-F5A1-4660-A808-8035A559308E}">
      <dgm:prSet/>
      <dgm:spPr/>
      <dgm:t>
        <a:bodyPr/>
        <a:lstStyle/>
        <a:p>
          <a:endParaRPr lang="en-US"/>
        </a:p>
      </dgm:t>
    </dgm:pt>
    <dgm:pt modelId="{69038C9D-0CAF-4637-9412-C9322043C4DE}">
      <dgm:prSet/>
      <dgm:spPr/>
      <dgm:t>
        <a:bodyPr/>
        <a:lstStyle/>
        <a:p>
          <a:r>
            <a:rPr lang="en-GB" dirty="0"/>
            <a:t>Cross-platform (</a:t>
          </a:r>
          <a:r>
            <a:rPr lang="en-GB" dirty="0" err="1"/>
            <a:t>Jupyter</a:t>
          </a:r>
          <a:r>
            <a:rPr lang="en-GB" dirty="0"/>
            <a:t> Notebooks, Spyder, </a:t>
          </a:r>
          <a:r>
            <a:rPr lang="en-GB" dirty="0" err="1"/>
            <a:t>Pycharm</a:t>
          </a:r>
          <a:r>
            <a:rPr lang="en-GB" dirty="0"/>
            <a:t>…).</a:t>
          </a:r>
          <a:endParaRPr lang="en-US" dirty="0"/>
        </a:p>
      </dgm:t>
    </dgm:pt>
    <dgm:pt modelId="{CFF3A585-67FD-4266-B40D-3EAE421A6AF5}" type="parTrans" cxnId="{91BBE36A-BEA6-4CB6-9F1E-4F8734860444}">
      <dgm:prSet/>
      <dgm:spPr/>
      <dgm:t>
        <a:bodyPr/>
        <a:lstStyle/>
        <a:p>
          <a:endParaRPr lang="en-US"/>
        </a:p>
      </dgm:t>
    </dgm:pt>
    <dgm:pt modelId="{B88C6C58-C2D8-415B-885B-B2DB8AF7BE88}" type="sibTrans" cxnId="{91BBE36A-BEA6-4CB6-9F1E-4F8734860444}">
      <dgm:prSet/>
      <dgm:spPr/>
      <dgm:t>
        <a:bodyPr/>
        <a:lstStyle/>
        <a:p>
          <a:endParaRPr lang="en-US"/>
        </a:p>
      </dgm:t>
    </dgm:pt>
    <dgm:pt modelId="{BC732C0B-59D4-4DF7-B718-00C3C6EF3959}">
      <dgm:prSet/>
      <dgm:spPr/>
      <dgm:t>
        <a:bodyPr/>
        <a:lstStyle/>
        <a:p>
          <a:r>
            <a:rPr lang="en-GB"/>
            <a:t>Many libraries available (nltk, pandas, numpy…).</a:t>
          </a:r>
          <a:endParaRPr lang="en-US"/>
        </a:p>
      </dgm:t>
    </dgm:pt>
    <dgm:pt modelId="{40AFF327-5638-4D60-B31F-C9B22DEB7D33}" type="parTrans" cxnId="{8355CC61-19AA-4D15-AA95-CF77F91FE5AB}">
      <dgm:prSet/>
      <dgm:spPr/>
      <dgm:t>
        <a:bodyPr/>
        <a:lstStyle/>
        <a:p>
          <a:endParaRPr lang="en-US"/>
        </a:p>
      </dgm:t>
    </dgm:pt>
    <dgm:pt modelId="{E7A09B1B-CE75-4CE3-8438-1480BBB21D44}" type="sibTrans" cxnId="{8355CC61-19AA-4D15-AA95-CF77F91FE5AB}">
      <dgm:prSet/>
      <dgm:spPr/>
      <dgm:t>
        <a:bodyPr/>
        <a:lstStyle/>
        <a:p>
          <a:endParaRPr lang="en-US"/>
        </a:p>
      </dgm:t>
    </dgm:pt>
    <dgm:pt modelId="{7C8FDAAE-3049-4324-BDAA-D2A63F9A4F02}" type="pres">
      <dgm:prSet presAssocID="{E270B04E-47CE-4645-A2FA-B7DF01D9A49C}" presName="root" presStyleCnt="0">
        <dgm:presLayoutVars>
          <dgm:dir/>
          <dgm:resizeHandles val="exact"/>
        </dgm:presLayoutVars>
      </dgm:prSet>
      <dgm:spPr/>
    </dgm:pt>
    <dgm:pt modelId="{B03F4FE1-08FE-45D1-8B43-AD21D1D18294}" type="pres">
      <dgm:prSet presAssocID="{DB42FF75-11CE-4986-83B8-71AED0CA9FF2}" presName="compNode" presStyleCnt="0"/>
      <dgm:spPr/>
    </dgm:pt>
    <dgm:pt modelId="{BC8BE86D-54D9-4DD7-AC57-7EF6B0B1A71E}" type="pres">
      <dgm:prSet presAssocID="{DB42FF75-11CE-4986-83B8-71AED0CA9FF2}" presName="bgRect" presStyleLbl="bgShp" presStyleIdx="0" presStyleCnt="3"/>
      <dgm:spPr/>
    </dgm:pt>
    <dgm:pt modelId="{840A7FF3-CC86-483D-B39E-B7D15B09AE6C}" type="pres">
      <dgm:prSet presAssocID="{DB42FF75-11CE-4986-83B8-71AED0CA9FF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8A26E395-600F-4B37-B8D8-00E92CDBC122}" type="pres">
      <dgm:prSet presAssocID="{DB42FF75-11CE-4986-83B8-71AED0CA9FF2}" presName="spaceRect" presStyleCnt="0"/>
      <dgm:spPr/>
    </dgm:pt>
    <dgm:pt modelId="{ABC9F29A-913C-4020-9ED7-DC7D8DFF1F42}" type="pres">
      <dgm:prSet presAssocID="{DB42FF75-11CE-4986-83B8-71AED0CA9FF2}" presName="parTx" presStyleLbl="revTx" presStyleIdx="0" presStyleCnt="3">
        <dgm:presLayoutVars>
          <dgm:chMax val="0"/>
          <dgm:chPref val="0"/>
        </dgm:presLayoutVars>
      </dgm:prSet>
      <dgm:spPr/>
    </dgm:pt>
    <dgm:pt modelId="{320D7A78-602B-4323-AF5E-7FFD5ADFDE00}" type="pres">
      <dgm:prSet presAssocID="{AF134F02-BF9E-426B-A1CE-411C470192F1}" presName="sibTrans" presStyleCnt="0"/>
      <dgm:spPr/>
    </dgm:pt>
    <dgm:pt modelId="{A1BBE377-3B71-4885-A6FB-AE3C9FA0E2D5}" type="pres">
      <dgm:prSet presAssocID="{69038C9D-0CAF-4637-9412-C9322043C4DE}" presName="compNode" presStyleCnt="0"/>
      <dgm:spPr/>
    </dgm:pt>
    <dgm:pt modelId="{B4F4DE0B-A19B-478A-B50D-915AFCEAE939}" type="pres">
      <dgm:prSet presAssocID="{69038C9D-0CAF-4637-9412-C9322043C4DE}" presName="bgRect" presStyleLbl="bgShp" presStyleIdx="1" presStyleCnt="3"/>
      <dgm:spPr/>
    </dgm:pt>
    <dgm:pt modelId="{570978A8-8487-4033-B899-6B8290F038ED}" type="pres">
      <dgm:prSet presAssocID="{69038C9D-0CAF-4637-9412-C9322043C4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ning bolt"/>
        </a:ext>
      </dgm:extLst>
    </dgm:pt>
    <dgm:pt modelId="{8074C9CC-6962-4FDD-B487-8F6D3006F16B}" type="pres">
      <dgm:prSet presAssocID="{69038C9D-0CAF-4637-9412-C9322043C4DE}" presName="spaceRect" presStyleCnt="0"/>
      <dgm:spPr/>
    </dgm:pt>
    <dgm:pt modelId="{A9152E56-5266-4A94-9BBB-448A43205856}" type="pres">
      <dgm:prSet presAssocID="{69038C9D-0CAF-4637-9412-C9322043C4DE}" presName="parTx" presStyleLbl="revTx" presStyleIdx="1" presStyleCnt="3">
        <dgm:presLayoutVars>
          <dgm:chMax val="0"/>
          <dgm:chPref val="0"/>
        </dgm:presLayoutVars>
      </dgm:prSet>
      <dgm:spPr/>
    </dgm:pt>
    <dgm:pt modelId="{5D4ED0E6-0F6E-4164-89A5-408B29CF7B03}" type="pres">
      <dgm:prSet presAssocID="{B88C6C58-C2D8-415B-885B-B2DB8AF7BE88}" presName="sibTrans" presStyleCnt="0"/>
      <dgm:spPr/>
    </dgm:pt>
    <dgm:pt modelId="{36150986-D5D6-4A8A-9E97-DD2475DB9153}" type="pres">
      <dgm:prSet presAssocID="{BC732C0B-59D4-4DF7-B718-00C3C6EF3959}" presName="compNode" presStyleCnt="0"/>
      <dgm:spPr/>
    </dgm:pt>
    <dgm:pt modelId="{7106D814-9F96-4D04-BC40-417DE2441AD7}" type="pres">
      <dgm:prSet presAssocID="{BC732C0B-59D4-4DF7-B718-00C3C6EF3959}" presName="bgRect" presStyleLbl="bgShp" presStyleIdx="2" presStyleCnt="3"/>
      <dgm:spPr/>
    </dgm:pt>
    <dgm:pt modelId="{F4AF0E27-7DF5-4ED9-8778-C4D2077C8631}" type="pres">
      <dgm:prSet presAssocID="{BC732C0B-59D4-4DF7-B718-00C3C6EF395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nda"/>
        </a:ext>
      </dgm:extLst>
    </dgm:pt>
    <dgm:pt modelId="{5D413612-D8FF-4A72-9257-B730E6883C07}" type="pres">
      <dgm:prSet presAssocID="{BC732C0B-59D4-4DF7-B718-00C3C6EF3959}" presName="spaceRect" presStyleCnt="0"/>
      <dgm:spPr/>
    </dgm:pt>
    <dgm:pt modelId="{83ABDFCF-DE81-4436-93E3-AB1AB6580D22}" type="pres">
      <dgm:prSet presAssocID="{BC732C0B-59D4-4DF7-B718-00C3C6EF3959}" presName="parTx" presStyleLbl="revTx" presStyleIdx="2" presStyleCnt="3">
        <dgm:presLayoutVars>
          <dgm:chMax val="0"/>
          <dgm:chPref val="0"/>
        </dgm:presLayoutVars>
      </dgm:prSet>
      <dgm:spPr/>
    </dgm:pt>
  </dgm:ptLst>
  <dgm:cxnLst>
    <dgm:cxn modelId="{885E1000-17EF-4840-AF54-E39804EECF87}" type="presOf" srcId="{69038C9D-0CAF-4637-9412-C9322043C4DE}" destId="{A9152E56-5266-4A94-9BBB-448A43205856}" srcOrd="0" destOrd="0" presId="urn:microsoft.com/office/officeart/2018/2/layout/IconVerticalSolidList"/>
    <dgm:cxn modelId="{01E50D1A-4F4C-411C-95B8-5111A8EC3114}" type="presOf" srcId="{BC732C0B-59D4-4DF7-B718-00C3C6EF3959}" destId="{83ABDFCF-DE81-4436-93E3-AB1AB6580D22}" srcOrd="0" destOrd="0" presId="urn:microsoft.com/office/officeart/2018/2/layout/IconVerticalSolidList"/>
    <dgm:cxn modelId="{8355CC61-19AA-4D15-AA95-CF77F91FE5AB}" srcId="{E270B04E-47CE-4645-A2FA-B7DF01D9A49C}" destId="{BC732C0B-59D4-4DF7-B718-00C3C6EF3959}" srcOrd="2" destOrd="0" parTransId="{40AFF327-5638-4D60-B31F-C9B22DEB7D33}" sibTransId="{E7A09B1B-CE75-4CE3-8438-1480BBB21D44}"/>
    <dgm:cxn modelId="{91BBE36A-BEA6-4CB6-9F1E-4F8734860444}" srcId="{E270B04E-47CE-4645-A2FA-B7DF01D9A49C}" destId="{69038C9D-0CAF-4637-9412-C9322043C4DE}" srcOrd="1" destOrd="0" parTransId="{CFF3A585-67FD-4266-B40D-3EAE421A6AF5}" sibTransId="{B88C6C58-C2D8-415B-885B-B2DB8AF7BE88}"/>
    <dgm:cxn modelId="{DD5B607F-71B6-48D4-AE50-1A5C8620DD14}" type="presOf" srcId="{E270B04E-47CE-4645-A2FA-B7DF01D9A49C}" destId="{7C8FDAAE-3049-4324-BDAA-D2A63F9A4F02}" srcOrd="0" destOrd="0" presId="urn:microsoft.com/office/officeart/2018/2/layout/IconVerticalSolidList"/>
    <dgm:cxn modelId="{663C0EB7-F5A1-4660-A808-8035A559308E}" srcId="{E270B04E-47CE-4645-A2FA-B7DF01D9A49C}" destId="{DB42FF75-11CE-4986-83B8-71AED0CA9FF2}" srcOrd="0" destOrd="0" parTransId="{4968B6AA-E267-42CD-A4AA-5E32F24F2EA7}" sibTransId="{AF134F02-BF9E-426B-A1CE-411C470192F1}"/>
    <dgm:cxn modelId="{B54650CE-1DAE-4171-8EE0-0A6455C0B31C}" type="presOf" srcId="{DB42FF75-11CE-4986-83B8-71AED0CA9FF2}" destId="{ABC9F29A-913C-4020-9ED7-DC7D8DFF1F42}" srcOrd="0" destOrd="0" presId="urn:microsoft.com/office/officeart/2018/2/layout/IconVerticalSolidList"/>
    <dgm:cxn modelId="{9F4A4B39-EA55-4C19-A207-100FD04FFCBD}" type="presParOf" srcId="{7C8FDAAE-3049-4324-BDAA-D2A63F9A4F02}" destId="{B03F4FE1-08FE-45D1-8B43-AD21D1D18294}" srcOrd="0" destOrd="0" presId="urn:microsoft.com/office/officeart/2018/2/layout/IconVerticalSolidList"/>
    <dgm:cxn modelId="{BEE488E5-EE9E-4EB5-AE81-80EEA6C29BF8}" type="presParOf" srcId="{B03F4FE1-08FE-45D1-8B43-AD21D1D18294}" destId="{BC8BE86D-54D9-4DD7-AC57-7EF6B0B1A71E}" srcOrd="0" destOrd="0" presId="urn:microsoft.com/office/officeart/2018/2/layout/IconVerticalSolidList"/>
    <dgm:cxn modelId="{18E30718-8249-431B-B330-D170385924A7}" type="presParOf" srcId="{B03F4FE1-08FE-45D1-8B43-AD21D1D18294}" destId="{840A7FF3-CC86-483D-B39E-B7D15B09AE6C}" srcOrd="1" destOrd="0" presId="urn:microsoft.com/office/officeart/2018/2/layout/IconVerticalSolidList"/>
    <dgm:cxn modelId="{83C489C3-F61E-47DB-98AA-0696CF6C3703}" type="presParOf" srcId="{B03F4FE1-08FE-45D1-8B43-AD21D1D18294}" destId="{8A26E395-600F-4B37-B8D8-00E92CDBC122}" srcOrd="2" destOrd="0" presId="urn:microsoft.com/office/officeart/2018/2/layout/IconVerticalSolidList"/>
    <dgm:cxn modelId="{FB25B6A0-612A-4A8F-B361-3C6699BE3D37}" type="presParOf" srcId="{B03F4FE1-08FE-45D1-8B43-AD21D1D18294}" destId="{ABC9F29A-913C-4020-9ED7-DC7D8DFF1F42}" srcOrd="3" destOrd="0" presId="urn:microsoft.com/office/officeart/2018/2/layout/IconVerticalSolidList"/>
    <dgm:cxn modelId="{17CF36C8-45AB-43EE-B3D8-8E0D949C20C3}" type="presParOf" srcId="{7C8FDAAE-3049-4324-BDAA-D2A63F9A4F02}" destId="{320D7A78-602B-4323-AF5E-7FFD5ADFDE00}" srcOrd="1" destOrd="0" presId="urn:microsoft.com/office/officeart/2018/2/layout/IconVerticalSolidList"/>
    <dgm:cxn modelId="{49F58B53-84F6-48EA-AEE8-CCEADA31EB65}" type="presParOf" srcId="{7C8FDAAE-3049-4324-BDAA-D2A63F9A4F02}" destId="{A1BBE377-3B71-4885-A6FB-AE3C9FA0E2D5}" srcOrd="2" destOrd="0" presId="urn:microsoft.com/office/officeart/2018/2/layout/IconVerticalSolidList"/>
    <dgm:cxn modelId="{2F4B871D-44A9-4349-97CE-4B979D6591D4}" type="presParOf" srcId="{A1BBE377-3B71-4885-A6FB-AE3C9FA0E2D5}" destId="{B4F4DE0B-A19B-478A-B50D-915AFCEAE939}" srcOrd="0" destOrd="0" presId="urn:microsoft.com/office/officeart/2018/2/layout/IconVerticalSolidList"/>
    <dgm:cxn modelId="{F5C1FBC4-F00E-4960-98EA-69BD77A0347C}" type="presParOf" srcId="{A1BBE377-3B71-4885-A6FB-AE3C9FA0E2D5}" destId="{570978A8-8487-4033-B899-6B8290F038ED}" srcOrd="1" destOrd="0" presId="urn:microsoft.com/office/officeart/2018/2/layout/IconVerticalSolidList"/>
    <dgm:cxn modelId="{D16F16F9-2C80-497A-AC2F-3F4D37E8501B}" type="presParOf" srcId="{A1BBE377-3B71-4885-A6FB-AE3C9FA0E2D5}" destId="{8074C9CC-6962-4FDD-B487-8F6D3006F16B}" srcOrd="2" destOrd="0" presId="urn:microsoft.com/office/officeart/2018/2/layout/IconVerticalSolidList"/>
    <dgm:cxn modelId="{7ACB3819-EFBB-41C4-A5DB-41B98374A515}" type="presParOf" srcId="{A1BBE377-3B71-4885-A6FB-AE3C9FA0E2D5}" destId="{A9152E56-5266-4A94-9BBB-448A43205856}" srcOrd="3" destOrd="0" presId="urn:microsoft.com/office/officeart/2018/2/layout/IconVerticalSolidList"/>
    <dgm:cxn modelId="{F8E2A4C3-808B-47B2-B893-33F80677CC44}" type="presParOf" srcId="{7C8FDAAE-3049-4324-BDAA-D2A63F9A4F02}" destId="{5D4ED0E6-0F6E-4164-89A5-408B29CF7B03}" srcOrd="3" destOrd="0" presId="urn:microsoft.com/office/officeart/2018/2/layout/IconVerticalSolidList"/>
    <dgm:cxn modelId="{E3DCADC3-64B7-4732-A6BF-82C998C2EDAC}" type="presParOf" srcId="{7C8FDAAE-3049-4324-BDAA-D2A63F9A4F02}" destId="{36150986-D5D6-4A8A-9E97-DD2475DB9153}" srcOrd="4" destOrd="0" presId="urn:microsoft.com/office/officeart/2018/2/layout/IconVerticalSolidList"/>
    <dgm:cxn modelId="{5F153C1F-8EA3-4D49-8919-14D245FC4315}" type="presParOf" srcId="{36150986-D5D6-4A8A-9E97-DD2475DB9153}" destId="{7106D814-9F96-4D04-BC40-417DE2441AD7}" srcOrd="0" destOrd="0" presId="urn:microsoft.com/office/officeart/2018/2/layout/IconVerticalSolidList"/>
    <dgm:cxn modelId="{78D17A44-382D-4690-85D1-056BCB6BE4D0}" type="presParOf" srcId="{36150986-D5D6-4A8A-9E97-DD2475DB9153}" destId="{F4AF0E27-7DF5-4ED9-8778-C4D2077C8631}" srcOrd="1" destOrd="0" presId="urn:microsoft.com/office/officeart/2018/2/layout/IconVerticalSolidList"/>
    <dgm:cxn modelId="{D23E7B96-9631-4228-9C55-2E0FF7860A2D}" type="presParOf" srcId="{36150986-D5D6-4A8A-9E97-DD2475DB9153}" destId="{5D413612-D8FF-4A72-9257-B730E6883C07}" srcOrd="2" destOrd="0" presId="urn:microsoft.com/office/officeart/2018/2/layout/IconVerticalSolidList"/>
    <dgm:cxn modelId="{713F848D-AE4E-4B2A-A85D-CD2C7084098E}" type="presParOf" srcId="{36150986-D5D6-4A8A-9E97-DD2475DB9153}" destId="{83ABDFCF-DE81-4436-93E3-AB1AB6580D2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8BE86D-54D9-4DD7-AC57-7EF6B0B1A71E}">
      <dsp:nvSpPr>
        <dsp:cNvPr id="0" name=""/>
        <dsp:cNvSpPr/>
      </dsp:nvSpPr>
      <dsp:spPr>
        <a:xfrm>
          <a:off x="0" y="629"/>
          <a:ext cx="7117918" cy="14730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0A7FF3-CC86-483D-B39E-B7D15B09AE6C}">
      <dsp:nvSpPr>
        <dsp:cNvPr id="0" name=""/>
        <dsp:cNvSpPr/>
      </dsp:nvSpPr>
      <dsp:spPr>
        <a:xfrm>
          <a:off x="445607" y="332073"/>
          <a:ext cx="810195" cy="8101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C9F29A-913C-4020-9ED7-DC7D8DFF1F42}">
      <dsp:nvSpPr>
        <dsp:cNvPr id="0" name=""/>
        <dsp:cNvSpPr/>
      </dsp:nvSpPr>
      <dsp:spPr>
        <a:xfrm>
          <a:off x="1701410" y="629"/>
          <a:ext cx="5416507" cy="1473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901" tIns="155901" rIns="155901" bIns="155901" numCol="1" spcCol="1270" anchor="ctr" anchorCtr="0">
          <a:noAutofit/>
        </a:bodyPr>
        <a:lstStyle/>
        <a:p>
          <a:pPr marL="0" lvl="0" indent="0" algn="l" defTabSz="1111250">
            <a:lnSpc>
              <a:spcPct val="90000"/>
            </a:lnSpc>
            <a:spcBef>
              <a:spcPct val="0"/>
            </a:spcBef>
            <a:spcAft>
              <a:spcPct val="35000"/>
            </a:spcAft>
            <a:buNone/>
          </a:pPr>
          <a:r>
            <a:rPr lang="en-GB" sz="2500" kern="1200" dirty="0"/>
            <a:t>Simple syntax</a:t>
          </a:r>
          <a:endParaRPr lang="en-US" sz="2500" kern="1200" dirty="0"/>
        </a:p>
      </dsp:txBody>
      <dsp:txXfrm>
        <a:off x="1701410" y="629"/>
        <a:ext cx="5416507" cy="1473082"/>
      </dsp:txXfrm>
    </dsp:sp>
    <dsp:sp modelId="{B4F4DE0B-A19B-478A-B50D-915AFCEAE939}">
      <dsp:nvSpPr>
        <dsp:cNvPr id="0" name=""/>
        <dsp:cNvSpPr/>
      </dsp:nvSpPr>
      <dsp:spPr>
        <a:xfrm>
          <a:off x="0" y="1841983"/>
          <a:ext cx="7117918" cy="14730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0978A8-8487-4033-B899-6B8290F038ED}">
      <dsp:nvSpPr>
        <dsp:cNvPr id="0" name=""/>
        <dsp:cNvSpPr/>
      </dsp:nvSpPr>
      <dsp:spPr>
        <a:xfrm>
          <a:off x="445607" y="2173426"/>
          <a:ext cx="810195" cy="8101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152E56-5266-4A94-9BBB-448A43205856}">
      <dsp:nvSpPr>
        <dsp:cNvPr id="0" name=""/>
        <dsp:cNvSpPr/>
      </dsp:nvSpPr>
      <dsp:spPr>
        <a:xfrm>
          <a:off x="1701410" y="1841983"/>
          <a:ext cx="5416507" cy="1473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901" tIns="155901" rIns="155901" bIns="155901" numCol="1" spcCol="1270" anchor="ctr" anchorCtr="0">
          <a:noAutofit/>
        </a:bodyPr>
        <a:lstStyle/>
        <a:p>
          <a:pPr marL="0" lvl="0" indent="0" algn="l" defTabSz="1111250">
            <a:lnSpc>
              <a:spcPct val="90000"/>
            </a:lnSpc>
            <a:spcBef>
              <a:spcPct val="0"/>
            </a:spcBef>
            <a:spcAft>
              <a:spcPct val="35000"/>
            </a:spcAft>
            <a:buNone/>
          </a:pPr>
          <a:r>
            <a:rPr lang="en-GB" sz="2500" kern="1200" dirty="0"/>
            <a:t>Cross-platform (</a:t>
          </a:r>
          <a:r>
            <a:rPr lang="en-GB" sz="2500" kern="1200" dirty="0" err="1"/>
            <a:t>Jupyter</a:t>
          </a:r>
          <a:r>
            <a:rPr lang="en-GB" sz="2500" kern="1200" dirty="0"/>
            <a:t> Notebooks, Spyder, </a:t>
          </a:r>
          <a:r>
            <a:rPr lang="en-GB" sz="2500" kern="1200" dirty="0" err="1"/>
            <a:t>Pycharm</a:t>
          </a:r>
          <a:r>
            <a:rPr lang="en-GB" sz="2500" kern="1200" dirty="0"/>
            <a:t>…).</a:t>
          </a:r>
          <a:endParaRPr lang="en-US" sz="2500" kern="1200" dirty="0"/>
        </a:p>
      </dsp:txBody>
      <dsp:txXfrm>
        <a:off x="1701410" y="1841983"/>
        <a:ext cx="5416507" cy="1473082"/>
      </dsp:txXfrm>
    </dsp:sp>
    <dsp:sp modelId="{7106D814-9F96-4D04-BC40-417DE2441AD7}">
      <dsp:nvSpPr>
        <dsp:cNvPr id="0" name=""/>
        <dsp:cNvSpPr/>
      </dsp:nvSpPr>
      <dsp:spPr>
        <a:xfrm>
          <a:off x="0" y="3683336"/>
          <a:ext cx="7117918" cy="14730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AF0E27-7DF5-4ED9-8778-C4D2077C8631}">
      <dsp:nvSpPr>
        <dsp:cNvPr id="0" name=""/>
        <dsp:cNvSpPr/>
      </dsp:nvSpPr>
      <dsp:spPr>
        <a:xfrm>
          <a:off x="445607" y="4014780"/>
          <a:ext cx="810195" cy="8101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ABDFCF-DE81-4436-93E3-AB1AB6580D22}">
      <dsp:nvSpPr>
        <dsp:cNvPr id="0" name=""/>
        <dsp:cNvSpPr/>
      </dsp:nvSpPr>
      <dsp:spPr>
        <a:xfrm>
          <a:off x="1701410" y="3683336"/>
          <a:ext cx="5416507" cy="1473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901" tIns="155901" rIns="155901" bIns="155901" numCol="1" spcCol="1270" anchor="ctr" anchorCtr="0">
          <a:noAutofit/>
        </a:bodyPr>
        <a:lstStyle/>
        <a:p>
          <a:pPr marL="0" lvl="0" indent="0" algn="l" defTabSz="1111250">
            <a:lnSpc>
              <a:spcPct val="90000"/>
            </a:lnSpc>
            <a:spcBef>
              <a:spcPct val="0"/>
            </a:spcBef>
            <a:spcAft>
              <a:spcPct val="35000"/>
            </a:spcAft>
            <a:buNone/>
          </a:pPr>
          <a:r>
            <a:rPr lang="en-GB" sz="2500" kern="1200"/>
            <a:t>Many libraries available (nltk, pandas, numpy…).</a:t>
          </a:r>
          <a:endParaRPr lang="en-US" sz="2500" kern="1200"/>
        </a:p>
      </dsp:txBody>
      <dsp:txXfrm>
        <a:off x="1701410" y="3683336"/>
        <a:ext cx="5416507" cy="147308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11/19/2023</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2309805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11/19/2023</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688979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11/19/2023</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802592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11/19/2023</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80412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11/19/2023</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467255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11/19/2023</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63189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11/19/2023</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632292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11/19/2023</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29426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11/19/2023</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65565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11/19/2023</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72625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11/19/2023</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72531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11/19/2023</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2546058"/>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s61a.org/" TargetMode="Externa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0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10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hyperlink" Target="https://wesmckinney.com/book/data-cleaning.html#text_string_methods" TargetMode="External"/><Relationship Id="rId13" Type="http://schemas.openxmlformats.org/officeDocument/2006/relationships/image" Target="../media/image107.svg"/><Relationship Id="rId3" Type="http://schemas.openxmlformats.org/officeDocument/2006/relationships/image" Target="../media/image105.svg"/><Relationship Id="rId7" Type="http://schemas.openxmlformats.org/officeDocument/2006/relationships/hyperlink" Target="https://gitlab.uzh.ch/zi-it-training/appb/appb_dp_hs21/-/tree/master/" TargetMode="External"/><Relationship Id="rId12" Type="http://schemas.openxmlformats.org/officeDocument/2006/relationships/image" Target="../media/image106.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hyperlink" Target="https://gitlab.uzh.ch/zi-it-training/appb/APPB2_HS22" TargetMode="External"/><Relationship Id="rId11" Type="http://schemas.openxmlformats.org/officeDocument/2006/relationships/hyperlink" Target="https://inferentialthinking.com/chapters/intro.html" TargetMode="External"/><Relationship Id="rId5" Type="http://schemas.openxmlformats.org/officeDocument/2006/relationships/image" Target="../media/image5.svg"/><Relationship Id="rId10" Type="http://schemas.openxmlformats.org/officeDocument/2006/relationships/hyperlink" Target="http://composingprograms.com/" TargetMode="External"/><Relationship Id="rId4" Type="http://schemas.openxmlformats.org/officeDocument/2006/relationships/image" Target="../media/image4.png"/><Relationship Id="rId9" Type="http://schemas.openxmlformats.org/officeDocument/2006/relationships/hyperlink" Target="https://stackoverflow.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inferentialthinking.com/chapters/intro.html" TargetMode="External"/><Relationship Id="rId2" Type="http://schemas.openxmlformats.org/officeDocument/2006/relationships/slideLayout" Target="../slideLayouts/slideLayout2.xml"/><Relationship Id="rId1" Type="http://schemas.openxmlformats.org/officeDocument/2006/relationships/video" Target="https://www.youtube.com/embed/hYvcoRkAkOU?feature=oembed" TargetMode="Externa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hyperlink" Target="https://inferentialthinking.com/chapters/03/programming-in-python.html" TargetMode="External"/><Relationship Id="rId2" Type="http://schemas.openxmlformats.org/officeDocument/2006/relationships/slideLayout" Target="../slideLayouts/slideLayout2.xml"/><Relationship Id="rId1" Type="http://schemas.openxmlformats.org/officeDocument/2006/relationships/video" Target="https://www.youtube.com/embed/fVUL-vzrIcM?feature=oembed" TargetMode="Externa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svg"/></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hyperlink" Target="https://www.perplexity.ai/search/1943c75f-f5c0-4846-9d20-c9d74acbc840?s=u"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58.xml.rels><?xml version="1.0" encoding="UTF-8" standalone="yes"?>
<Relationships xmlns="http://schemas.openxmlformats.org/package/2006/relationships"><Relationship Id="rId2" Type="http://schemas.openxmlformats.org/officeDocument/2006/relationships/hyperlink" Target="https://wesmckinney.com/book/python-basics.html#semantics_everything_object"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wesmckinney.com/book/data-cleaning.html#text_string_method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6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composingprograms.com/" TargetMode="Externa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7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ideo" Target="https://www.youtube.com/embed/fVUL-vzrIcM?feature=oembed"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perplexity.ai/" TargetMode="External"/><Relationship Id="rId2" Type="http://schemas.openxmlformats.org/officeDocument/2006/relationships/hyperlink" Target="https://stackoverflow.com/"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realpython.com/python-string-formatting/" TargetMode="External"/><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slideLayout" Target="../slideLayouts/slideLayout2.xml"/><Relationship Id="rId1" Type="http://schemas.openxmlformats.org/officeDocument/2006/relationships/video" Target="https://www.youtube.com/embed/dHANJ4l6fwA?feature=oembed" TargetMode="External"/></Relationships>
</file>

<file path=ppt/slides/_rels/slide8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slideLayout" Target="../slideLayouts/slideLayout2.xml"/><Relationship Id="rId1" Type="http://schemas.openxmlformats.org/officeDocument/2006/relationships/video" Target="https://www.youtube.com/embed/BPdyZpXW9F8?feature=oembed"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svg"/></Relationships>
</file>

<file path=ppt/slides/_rels/slide90.xml.rels><?xml version="1.0" encoding="UTF-8" standalone="yes"?>
<Relationships xmlns="http://schemas.openxmlformats.org/package/2006/relationships"><Relationship Id="rId3" Type="http://schemas.openxmlformats.org/officeDocument/2006/relationships/hyperlink" Target="https://www.w3schools.com/python/python_while_loops.asp" TargetMode="External"/><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svg"/><Relationship Id="rId4" Type="http://schemas.openxmlformats.org/officeDocument/2006/relationships/image" Target="../media/image93.png"/></Relationships>
</file>

<file path=ppt/slides/_rels/slide96.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9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FD5705B-63E0-4364-B909-EC902FEAAC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7E355D-DAEA-4421-B67A-FA13C0FBD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E5816805-065A-D119-F166-B6F3D3ACBB66}"/>
              </a:ext>
            </a:extLst>
          </p:cNvPr>
          <p:cNvSpPr>
            <a:spLocks noGrp="1"/>
          </p:cNvSpPr>
          <p:nvPr>
            <p:ph type="ctrTitle"/>
          </p:nvPr>
        </p:nvSpPr>
        <p:spPr>
          <a:xfrm>
            <a:off x="777239" y="1122363"/>
            <a:ext cx="5047488" cy="2387600"/>
          </a:xfrm>
        </p:spPr>
        <p:txBody>
          <a:bodyPr>
            <a:normAutofit/>
          </a:bodyPr>
          <a:lstStyle/>
          <a:p>
            <a:pPr algn="l"/>
            <a:r>
              <a:rPr lang="en-GB" b="1" dirty="0"/>
              <a:t>Python Basics</a:t>
            </a:r>
            <a:endParaRPr lang="en-CH" b="1" dirty="0"/>
          </a:p>
        </p:txBody>
      </p:sp>
      <p:sp>
        <p:nvSpPr>
          <p:cNvPr id="3" name="Subtitle 2">
            <a:extLst>
              <a:ext uri="{FF2B5EF4-FFF2-40B4-BE49-F238E27FC236}">
                <a16:creationId xmlns:a16="http://schemas.microsoft.com/office/drawing/2014/main" id="{5F42B458-6786-446F-4D86-68F57810E338}"/>
              </a:ext>
            </a:extLst>
          </p:cNvPr>
          <p:cNvSpPr>
            <a:spLocks noGrp="1"/>
          </p:cNvSpPr>
          <p:nvPr>
            <p:ph type="subTitle" idx="1"/>
          </p:nvPr>
        </p:nvSpPr>
        <p:spPr>
          <a:xfrm>
            <a:off x="777239" y="3602038"/>
            <a:ext cx="5047488" cy="1655762"/>
          </a:xfrm>
        </p:spPr>
        <p:txBody>
          <a:bodyPr>
            <a:normAutofit/>
          </a:bodyPr>
          <a:lstStyle/>
          <a:p>
            <a:pPr algn="l"/>
            <a:r>
              <a:rPr lang="en-GB" b="1" dirty="0">
                <a:solidFill>
                  <a:schemeClr val="accent2">
                    <a:lumMod val="60000"/>
                    <a:lumOff val="40000"/>
                  </a:schemeClr>
                </a:solidFill>
              </a:rPr>
              <a:t>Instructor: Elena Fernández </a:t>
            </a:r>
            <a:r>
              <a:rPr lang="en-GB" b="1" dirty="0" err="1">
                <a:solidFill>
                  <a:schemeClr val="accent2">
                    <a:lumMod val="60000"/>
                    <a:lumOff val="40000"/>
                  </a:schemeClr>
                </a:solidFill>
              </a:rPr>
              <a:t>Fernández</a:t>
            </a:r>
            <a:endParaRPr lang="en-CH" b="1" dirty="0">
              <a:solidFill>
                <a:schemeClr val="accent2">
                  <a:lumMod val="60000"/>
                  <a:lumOff val="40000"/>
                </a:schemeClr>
              </a:solidFill>
            </a:endParaRPr>
          </a:p>
        </p:txBody>
      </p:sp>
      <p:grpSp>
        <p:nvGrpSpPr>
          <p:cNvPr id="15" name="decorative circles">
            <a:extLst>
              <a:ext uri="{FF2B5EF4-FFF2-40B4-BE49-F238E27FC236}">
                <a16:creationId xmlns:a16="http://schemas.microsoft.com/office/drawing/2014/main" id="{61D9147E-6246-4344-B99C-7E58532D8C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16" name="Oval 15">
              <a:extLst>
                <a:ext uri="{FF2B5EF4-FFF2-40B4-BE49-F238E27FC236}">
                  <a16:creationId xmlns:a16="http://schemas.microsoft.com/office/drawing/2014/main" id="{B9D06285-CD49-4308-BDD4-0AF48D39B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D4A3886-A465-4577-99CE-251AA7B92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B4A1D21-7CBB-44D9-A528-DB74C3107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3600DE0-90F9-4BD7-A084-ECB65A27B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C243907-3995-49EB-94E9-35C68C13C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629A2DC-7066-4487-A307-68F210722C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0508B2B-067E-421A-9C09-522CFF39FB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89BA730-4DAE-4702-A5C5-013F9CEB0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3" descr="Computer script on a screen">
            <a:extLst>
              <a:ext uri="{FF2B5EF4-FFF2-40B4-BE49-F238E27FC236}">
                <a16:creationId xmlns:a16="http://schemas.microsoft.com/office/drawing/2014/main" id="{9EE1B786-D80F-8F9C-1814-E121C3661813}"/>
              </a:ext>
            </a:extLst>
          </p:cNvPr>
          <p:cNvPicPr>
            <a:picLocks noChangeAspect="1"/>
          </p:cNvPicPr>
          <p:nvPr/>
        </p:nvPicPr>
        <p:blipFill rotWithShape="1">
          <a:blip r:embed="rId2"/>
          <a:srcRect r="33251" b="1"/>
          <a:stretch/>
        </p:blipFill>
        <p:spPr>
          <a:xfrm>
            <a:off x="6306574" y="552339"/>
            <a:ext cx="5728174" cy="5728174"/>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spTree>
    <p:extLst>
      <p:ext uri="{BB962C8B-B14F-4D97-AF65-F5344CB8AC3E}">
        <p14:creationId xmlns:p14="http://schemas.microsoft.com/office/powerpoint/2010/main" val="314566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99BA3-93F4-1A5A-D6CA-24660F21223D}"/>
              </a:ext>
            </a:extLst>
          </p:cNvPr>
          <p:cNvSpPr>
            <a:spLocks noGrp="1"/>
          </p:cNvSpPr>
          <p:nvPr>
            <p:ph type="title"/>
          </p:nvPr>
        </p:nvSpPr>
        <p:spPr/>
        <p:txBody>
          <a:bodyPr/>
          <a:lstStyle/>
          <a:p>
            <a:r>
              <a:rPr lang="en-GB" b="1" dirty="0"/>
              <a:t>What is Computer Science?</a:t>
            </a:r>
            <a:endParaRPr lang="en-CH" b="1" dirty="0"/>
          </a:p>
        </p:txBody>
      </p:sp>
      <p:sp>
        <p:nvSpPr>
          <p:cNvPr id="3" name="Content Placeholder 2">
            <a:extLst>
              <a:ext uri="{FF2B5EF4-FFF2-40B4-BE49-F238E27FC236}">
                <a16:creationId xmlns:a16="http://schemas.microsoft.com/office/drawing/2014/main" id="{1D74BBE0-2B55-F702-F62D-3D59D2C5BBAB}"/>
              </a:ext>
            </a:extLst>
          </p:cNvPr>
          <p:cNvSpPr>
            <a:spLocks noGrp="1"/>
          </p:cNvSpPr>
          <p:nvPr>
            <p:ph idx="1"/>
          </p:nvPr>
        </p:nvSpPr>
        <p:spPr/>
        <p:txBody>
          <a:bodyPr/>
          <a:lstStyle/>
          <a:p>
            <a:pPr marL="0" indent="0">
              <a:buNone/>
            </a:pPr>
            <a:r>
              <a:rPr lang="en-GB" dirty="0"/>
              <a:t>                                                </a:t>
            </a:r>
          </a:p>
          <a:p>
            <a:pPr marL="0" indent="0">
              <a:buNone/>
            </a:pPr>
            <a:r>
              <a:rPr lang="en-GB" dirty="0"/>
              <a:t>                                                </a:t>
            </a:r>
          </a:p>
          <a:p>
            <a:pPr marL="0" indent="0">
              <a:buNone/>
            </a:pPr>
            <a:r>
              <a:rPr lang="en-GB" dirty="0">
                <a:solidFill>
                  <a:schemeClr val="accent2"/>
                </a:solidFill>
              </a:rPr>
              <a:t>                                            </a:t>
            </a:r>
            <a:r>
              <a:rPr lang="en-GB" b="1" dirty="0">
                <a:solidFill>
                  <a:schemeClr val="accent2"/>
                </a:solidFill>
              </a:rPr>
              <a:t>What problems can be solved using computation</a:t>
            </a:r>
          </a:p>
          <a:p>
            <a:pPr marL="0" indent="0">
              <a:buNone/>
            </a:pPr>
            <a:r>
              <a:rPr lang="en-GB" dirty="0"/>
              <a:t>         The study of              How to solve those problems, and</a:t>
            </a:r>
          </a:p>
          <a:p>
            <a:pPr marL="0" indent="0">
              <a:buNone/>
            </a:pPr>
            <a:r>
              <a:rPr lang="en-GB" dirty="0"/>
              <a:t>                                             What techniques lead to effective solutions</a:t>
            </a:r>
            <a:endParaRPr lang="en-CH" dirty="0"/>
          </a:p>
        </p:txBody>
      </p:sp>
      <p:sp>
        <p:nvSpPr>
          <p:cNvPr id="4" name="Left Brace 3">
            <a:extLst>
              <a:ext uri="{FF2B5EF4-FFF2-40B4-BE49-F238E27FC236}">
                <a16:creationId xmlns:a16="http://schemas.microsoft.com/office/drawing/2014/main" id="{2120D6A2-ABAA-9105-0E4D-065A940F920E}"/>
              </a:ext>
            </a:extLst>
          </p:cNvPr>
          <p:cNvSpPr/>
          <p:nvPr/>
        </p:nvSpPr>
        <p:spPr>
          <a:xfrm>
            <a:off x="2763520" y="2194560"/>
            <a:ext cx="650240" cy="19202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dirty="0"/>
          </a:p>
        </p:txBody>
      </p:sp>
      <p:sp>
        <p:nvSpPr>
          <p:cNvPr id="7" name="TextBox 6">
            <a:extLst>
              <a:ext uri="{FF2B5EF4-FFF2-40B4-BE49-F238E27FC236}">
                <a16:creationId xmlns:a16="http://schemas.microsoft.com/office/drawing/2014/main" id="{ABB8A983-DCDF-7C45-7FAD-6BA23B369D2F}"/>
              </a:ext>
            </a:extLst>
          </p:cNvPr>
          <p:cNvSpPr txBox="1"/>
          <p:nvPr/>
        </p:nvSpPr>
        <p:spPr>
          <a:xfrm>
            <a:off x="467360" y="5573236"/>
            <a:ext cx="3261360" cy="738664"/>
          </a:xfrm>
          <a:prstGeom prst="rect">
            <a:avLst/>
          </a:prstGeom>
          <a:noFill/>
        </p:spPr>
        <p:txBody>
          <a:bodyPr wrap="square" rtlCol="0">
            <a:spAutoFit/>
          </a:bodyPr>
          <a:lstStyle/>
          <a:p>
            <a:r>
              <a:rPr lang="en-GB" sz="1400" b="1" dirty="0"/>
              <a:t>Reference</a:t>
            </a:r>
            <a:r>
              <a:rPr lang="en-GB" sz="1400" dirty="0"/>
              <a:t>: CS61A Structure and Interpretation of Computer Programs, UC Berkeley. (</a:t>
            </a:r>
            <a:r>
              <a:rPr lang="en-GB" sz="1400" dirty="0">
                <a:hlinkClick r:id="rId2"/>
              </a:rPr>
              <a:t>https://cs61a.org/</a:t>
            </a:r>
            <a:r>
              <a:rPr lang="en-GB" sz="1400" dirty="0"/>
              <a:t>) </a:t>
            </a:r>
            <a:endParaRPr lang="en-CH" sz="1400" dirty="0"/>
          </a:p>
        </p:txBody>
      </p:sp>
      <p:pic>
        <p:nvPicPr>
          <p:cNvPr id="6" name="Graphic 5" descr="Internet outline">
            <a:extLst>
              <a:ext uri="{FF2B5EF4-FFF2-40B4-BE49-F238E27FC236}">
                <a16:creationId xmlns:a16="http://schemas.microsoft.com/office/drawing/2014/main" id="{AC2A91EE-A97F-41CD-A463-6531D19E8F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65590" y="2992596"/>
            <a:ext cx="2580640" cy="2580640"/>
          </a:xfrm>
          <a:prstGeom prst="rect">
            <a:avLst/>
          </a:prstGeom>
        </p:spPr>
      </p:pic>
    </p:spTree>
    <p:extLst>
      <p:ext uri="{BB962C8B-B14F-4D97-AF65-F5344CB8AC3E}">
        <p14:creationId xmlns:p14="http://schemas.microsoft.com/office/powerpoint/2010/main" val="11808967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D5028-76AE-B672-D489-EE489BC0D9B7}"/>
              </a:ext>
            </a:extLst>
          </p:cNvPr>
          <p:cNvSpPr>
            <a:spLocks noGrp="1"/>
          </p:cNvSpPr>
          <p:nvPr>
            <p:ph type="title"/>
          </p:nvPr>
        </p:nvSpPr>
        <p:spPr/>
        <p:txBody>
          <a:bodyPr/>
          <a:lstStyle/>
          <a:p>
            <a:r>
              <a:rPr lang="en-GB" dirty="0"/>
              <a:t>Reading and Writing Files</a:t>
            </a:r>
            <a:endParaRPr lang="en-CH" dirty="0"/>
          </a:p>
        </p:txBody>
      </p:sp>
      <p:sp>
        <p:nvSpPr>
          <p:cNvPr id="3" name="Content Placeholder 2">
            <a:extLst>
              <a:ext uri="{FF2B5EF4-FFF2-40B4-BE49-F238E27FC236}">
                <a16:creationId xmlns:a16="http://schemas.microsoft.com/office/drawing/2014/main" id="{5F8F19D1-406A-42A7-F7C6-2C6DF5D097FB}"/>
              </a:ext>
            </a:extLst>
          </p:cNvPr>
          <p:cNvSpPr>
            <a:spLocks noGrp="1"/>
          </p:cNvSpPr>
          <p:nvPr>
            <p:ph idx="1"/>
          </p:nvPr>
        </p:nvSpPr>
        <p:spPr/>
        <p:txBody>
          <a:bodyPr/>
          <a:lstStyle/>
          <a:p>
            <a:r>
              <a:rPr lang="en-GB" dirty="0"/>
              <a:t>So far no data has been saved in any of our examples</a:t>
            </a:r>
          </a:p>
          <a:p>
            <a:r>
              <a:rPr lang="en-GB" dirty="0"/>
              <a:t>All data was deleted from the memory as soon as our examples are removed</a:t>
            </a:r>
          </a:p>
          <a:p>
            <a:r>
              <a:rPr lang="en-GB" dirty="0"/>
              <a:t>There are several ways to permanently store data:</a:t>
            </a:r>
          </a:p>
          <a:p>
            <a:pPr marL="0" indent="0">
              <a:buNone/>
            </a:pPr>
            <a:r>
              <a:rPr lang="en-GB" dirty="0"/>
              <a:t>                     • Database</a:t>
            </a:r>
          </a:p>
          <a:p>
            <a:pPr marL="0" indent="0">
              <a:buNone/>
            </a:pPr>
            <a:r>
              <a:rPr lang="en-GB" dirty="0"/>
              <a:t>                     • Simple text files</a:t>
            </a:r>
            <a:endParaRPr lang="en-CH" dirty="0"/>
          </a:p>
        </p:txBody>
      </p:sp>
      <p:sp>
        <p:nvSpPr>
          <p:cNvPr id="6" name="TextBox 5">
            <a:extLst>
              <a:ext uri="{FF2B5EF4-FFF2-40B4-BE49-F238E27FC236}">
                <a16:creationId xmlns:a16="http://schemas.microsoft.com/office/drawing/2014/main" id="{E6E52FB4-F59B-A079-588A-ED4346560126}"/>
              </a:ext>
            </a:extLst>
          </p:cNvPr>
          <p:cNvSpPr txBox="1"/>
          <p:nvPr/>
        </p:nvSpPr>
        <p:spPr>
          <a:xfrm>
            <a:off x="7843520" y="3312160"/>
            <a:ext cx="124968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pic>
        <p:nvPicPr>
          <p:cNvPr id="8" name="Picture 7" descr="Graphical user interface, text, application, email&#10;&#10;Description automatically generated">
            <a:extLst>
              <a:ext uri="{FF2B5EF4-FFF2-40B4-BE49-F238E27FC236}">
                <a16:creationId xmlns:a16="http://schemas.microsoft.com/office/drawing/2014/main" id="{D6781DCF-B7F6-D14C-F3A2-F9CFCC144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381" y="3859922"/>
            <a:ext cx="8168139" cy="2632953"/>
          </a:xfrm>
          <a:prstGeom prst="rect">
            <a:avLst/>
          </a:prstGeom>
        </p:spPr>
      </p:pic>
    </p:spTree>
    <p:extLst>
      <p:ext uri="{BB962C8B-B14F-4D97-AF65-F5344CB8AC3E}">
        <p14:creationId xmlns:p14="http://schemas.microsoft.com/office/powerpoint/2010/main" val="32387388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9D999-CE88-003A-6B1C-939BDDEF8CA6}"/>
              </a:ext>
            </a:extLst>
          </p:cNvPr>
          <p:cNvSpPr>
            <a:spLocks noGrp="1"/>
          </p:cNvSpPr>
          <p:nvPr>
            <p:ph type="title"/>
          </p:nvPr>
        </p:nvSpPr>
        <p:spPr/>
        <p:txBody>
          <a:bodyPr/>
          <a:lstStyle/>
          <a:p>
            <a:r>
              <a:rPr lang="en-GB" dirty="0"/>
              <a:t>Different reading modes</a:t>
            </a:r>
            <a:endParaRPr lang="en-CH" dirty="0"/>
          </a:p>
        </p:txBody>
      </p:sp>
      <p:sp>
        <p:nvSpPr>
          <p:cNvPr id="3" name="Content Placeholder 2">
            <a:extLst>
              <a:ext uri="{FF2B5EF4-FFF2-40B4-BE49-F238E27FC236}">
                <a16:creationId xmlns:a16="http://schemas.microsoft.com/office/drawing/2014/main" id="{E2D6B795-F2B7-2547-BEA4-D1A4E4F976B6}"/>
              </a:ext>
            </a:extLst>
          </p:cNvPr>
          <p:cNvSpPr>
            <a:spLocks noGrp="1"/>
          </p:cNvSpPr>
          <p:nvPr>
            <p:ph idx="1"/>
          </p:nvPr>
        </p:nvSpPr>
        <p:spPr/>
        <p:txBody>
          <a:bodyPr/>
          <a:lstStyle/>
          <a:p>
            <a:r>
              <a:rPr lang="en-GB" dirty="0"/>
              <a:t>The mode defines how the content of the file should be treated</a:t>
            </a:r>
          </a:p>
          <a:p>
            <a:pPr marL="0" indent="0">
              <a:buNone/>
            </a:pPr>
            <a:r>
              <a:rPr lang="en-GB" dirty="0"/>
              <a:t>                           • ’r’: read only</a:t>
            </a:r>
          </a:p>
          <a:p>
            <a:pPr marL="0" indent="0">
              <a:buNone/>
            </a:pPr>
            <a:r>
              <a:rPr lang="en-GB" dirty="0"/>
              <a:t>                           • ’w’: write only</a:t>
            </a:r>
          </a:p>
          <a:p>
            <a:pPr marL="0" indent="0">
              <a:buNone/>
            </a:pPr>
            <a:r>
              <a:rPr lang="en-GB" dirty="0"/>
              <a:t>                           • ’r+’: read and write</a:t>
            </a:r>
          </a:p>
          <a:p>
            <a:pPr marL="0" indent="0">
              <a:buNone/>
            </a:pPr>
            <a:r>
              <a:rPr lang="en-GB" dirty="0"/>
              <a:t>                           • ’a’: append</a:t>
            </a:r>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D8312EB7-0879-1B37-9F53-45082B1BAC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665" y="4083384"/>
            <a:ext cx="9809615" cy="2571451"/>
          </a:xfrm>
          <a:prstGeom prst="rect">
            <a:avLst/>
          </a:prstGeom>
        </p:spPr>
      </p:pic>
      <p:sp>
        <p:nvSpPr>
          <p:cNvPr id="6" name="TextBox 5">
            <a:extLst>
              <a:ext uri="{FF2B5EF4-FFF2-40B4-BE49-F238E27FC236}">
                <a16:creationId xmlns:a16="http://schemas.microsoft.com/office/drawing/2014/main" id="{F3288135-2AA6-77BD-733F-71553C4087BC}"/>
              </a:ext>
            </a:extLst>
          </p:cNvPr>
          <p:cNvSpPr txBox="1"/>
          <p:nvPr/>
        </p:nvSpPr>
        <p:spPr>
          <a:xfrm>
            <a:off x="7924800" y="2672080"/>
            <a:ext cx="142240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979951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C22A1-29CC-DF24-15E4-71BA0A970EBB}"/>
              </a:ext>
            </a:extLst>
          </p:cNvPr>
          <p:cNvSpPr>
            <a:spLocks noGrp="1"/>
          </p:cNvSpPr>
          <p:nvPr>
            <p:ph type="title"/>
          </p:nvPr>
        </p:nvSpPr>
        <p:spPr/>
        <p:txBody>
          <a:bodyPr/>
          <a:lstStyle/>
          <a:p>
            <a:r>
              <a:rPr lang="en-GB" dirty="0"/>
              <a:t>Pandas</a:t>
            </a:r>
            <a:endParaRPr lang="en-CH" dirty="0"/>
          </a:p>
        </p:txBody>
      </p:sp>
      <p:sp>
        <p:nvSpPr>
          <p:cNvPr id="3" name="Content Placeholder 2">
            <a:extLst>
              <a:ext uri="{FF2B5EF4-FFF2-40B4-BE49-F238E27FC236}">
                <a16:creationId xmlns:a16="http://schemas.microsoft.com/office/drawing/2014/main" id="{AA4F7D2A-5F95-9159-780A-C4D4FE94B1D2}"/>
              </a:ext>
            </a:extLst>
          </p:cNvPr>
          <p:cNvSpPr>
            <a:spLocks noGrp="1"/>
          </p:cNvSpPr>
          <p:nvPr>
            <p:ph idx="1"/>
          </p:nvPr>
        </p:nvSpPr>
        <p:spPr/>
        <p:txBody>
          <a:bodyPr/>
          <a:lstStyle/>
          <a:p>
            <a:r>
              <a:rPr lang="en-GB" dirty="0"/>
              <a:t>Pandas is a software library written for the Python programming language for data manipulation and analysis. In particular, it offers data structures and operations for manipulating numerical tables and time series. </a:t>
            </a:r>
          </a:p>
          <a:p>
            <a:r>
              <a:rPr lang="en-GB" dirty="0"/>
              <a:t>Pandas is particularly useful for creating, using, and exporting csv files (comma </a:t>
            </a:r>
            <a:r>
              <a:rPr lang="en-GB"/>
              <a:t>separated values).</a:t>
            </a:r>
            <a:endParaRPr lang="en-GB" dirty="0"/>
          </a:p>
          <a:p>
            <a:pPr marL="0" indent="0">
              <a:buNone/>
            </a:pPr>
            <a:endParaRPr lang="en-CH" dirty="0"/>
          </a:p>
        </p:txBody>
      </p:sp>
      <p:pic>
        <p:nvPicPr>
          <p:cNvPr id="6" name="Picture 5" descr="A screenshot of a computer&#10;&#10;Description automatically generated with medium confidence">
            <a:extLst>
              <a:ext uri="{FF2B5EF4-FFF2-40B4-BE49-F238E27FC236}">
                <a16:creationId xmlns:a16="http://schemas.microsoft.com/office/drawing/2014/main" id="{42003C39-D103-B6CD-507B-44A58F872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4286" y="3226796"/>
            <a:ext cx="6686894" cy="2419474"/>
          </a:xfrm>
          <a:prstGeom prst="rect">
            <a:avLst/>
          </a:prstGeom>
        </p:spPr>
      </p:pic>
    </p:spTree>
    <p:extLst>
      <p:ext uri="{BB962C8B-B14F-4D97-AF65-F5344CB8AC3E}">
        <p14:creationId xmlns:p14="http://schemas.microsoft.com/office/powerpoint/2010/main" val="23614908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C5A66-B3C4-C10A-DE45-B52DD8E63C45}"/>
              </a:ext>
            </a:extLst>
          </p:cNvPr>
          <p:cNvSpPr>
            <a:spLocks noGrp="1"/>
          </p:cNvSpPr>
          <p:nvPr>
            <p:ph type="title"/>
          </p:nvPr>
        </p:nvSpPr>
        <p:spPr/>
        <p:txBody>
          <a:bodyPr/>
          <a:lstStyle/>
          <a:p>
            <a:r>
              <a:rPr lang="en-GB" dirty="0"/>
              <a:t>Matplotlib</a:t>
            </a:r>
            <a:endParaRPr lang="LID4096" dirty="0"/>
          </a:p>
        </p:txBody>
      </p:sp>
      <p:sp>
        <p:nvSpPr>
          <p:cNvPr id="3" name="Content Placeholder 2">
            <a:extLst>
              <a:ext uri="{FF2B5EF4-FFF2-40B4-BE49-F238E27FC236}">
                <a16:creationId xmlns:a16="http://schemas.microsoft.com/office/drawing/2014/main" id="{50A200C3-166F-DB73-E3A2-EC1654AADC5E}"/>
              </a:ext>
            </a:extLst>
          </p:cNvPr>
          <p:cNvSpPr>
            <a:spLocks noGrp="1"/>
          </p:cNvSpPr>
          <p:nvPr>
            <p:ph idx="1"/>
          </p:nvPr>
        </p:nvSpPr>
        <p:spPr/>
        <p:txBody>
          <a:bodyPr/>
          <a:lstStyle/>
          <a:p>
            <a:r>
              <a:rPr lang="en-GB" dirty="0"/>
              <a:t>Matplotlib is a great library for visualization purposes that allows us to do different types of visualizations (line plots, scatter plots, bar plots, pie charts…)</a:t>
            </a:r>
            <a:endParaRPr lang="LID4096" dirty="0"/>
          </a:p>
        </p:txBody>
      </p:sp>
      <p:pic>
        <p:nvPicPr>
          <p:cNvPr id="5" name="Picture 4">
            <a:extLst>
              <a:ext uri="{FF2B5EF4-FFF2-40B4-BE49-F238E27FC236}">
                <a16:creationId xmlns:a16="http://schemas.microsoft.com/office/drawing/2014/main" id="{1CBBE378-BE75-2B0F-8878-A0CDCC138F30}"/>
              </a:ext>
            </a:extLst>
          </p:cNvPr>
          <p:cNvPicPr>
            <a:picLocks noChangeAspect="1"/>
          </p:cNvPicPr>
          <p:nvPr/>
        </p:nvPicPr>
        <p:blipFill>
          <a:blip r:embed="rId2"/>
          <a:stretch>
            <a:fillRect/>
          </a:stretch>
        </p:blipFill>
        <p:spPr>
          <a:xfrm>
            <a:off x="852874" y="3363469"/>
            <a:ext cx="1705391" cy="1300132"/>
          </a:xfrm>
          <a:prstGeom prst="rect">
            <a:avLst/>
          </a:prstGeom>
        </p:spPr>
      </p:pic>
      <p:pic>
        <p:nvPicPr>
          <p:cNvPr id="7" name="Picture 6">
            <a:extLst>
              <a:ext uri="{FF2B5EF4-FFF2-40B4-BE49-F238E27FC236}">
                <a16:creationId xmlns:a16="http://schemas.microsoft.com/office/drawing/2014/main" id="{2B0614AC-95E4-0F5F-B525-5E3BF38E2E12}"/>
              </a:ext>
            </a:extLst>
          </p:cNvPr>
          <p:cNvPicPr>
            <a:picLocks noChangeAspect="1"/>
          </p:cNvPicPr>
          <p:nvPr/>
        </p:nvPicPr>
        <p:blipFill>
          <a:blip r:embed="rId3"/>
          <a:stretch>
            <a:fillRect/>
          </a:stretch>
        </p:blipFill>
        <p:spPr>
          <a:xfrm>
            <a:off x="3102373" y="3547074"/>
            <a:ext cx="1705391" cy="1196731"/>
          </a:xfrm>
          <a:prstGeom prst="rect">
            <a:avLst/>
          </a:prstGeom>
        </p:spPr>
      </p:pic>
      <p:pic>
        <p:nvPicPr>
          <p:cNvPr id="9" name="Picture 8">
            <a:extLst>
              <a:ext uri="{FF2B5EF4-FFF2-40B4-BE49-F238E27FC236}">
                <a16:creationId xmlns:a16="http://schemas.microsoft.com/office/drawing/2014/main" id="{6E490441-5A6A-9F80-FC96-9035FFE4E3A3}"/>
              </a:ext>
            </a:extLst>
          </p:cNvPr>
          <p:cNvPicPr>
            <a:picLocks noChangeAspect="1"/>
          </p:cNvPicPr>
          <p:nvPr/>
        </p:nvPicPr>
        <p:blipFill>
          <a:blip r:embed="rId4"/>
          <a:stretch>
            <a:fillRect/>
          </a:stretch>
        </p:blipFill>
        <p:spPr>
          <a:xfrm>
            <a:off x="5351872" y="3425781"/>
            <a:ext cx="2209111" cy="1318024"/>
          </a:xfrm>
          <a:prstGeom prst="rect">
            <a:avLst/>
          </a:prstGeom>
        </p:spPr>
      </p:pic>
      <p:pic>
        <p:nvPicPr>
          <p:cNvPr id="11" name="Picture 10">
            <a:extLst>
              <a:ext uri="{FF2B5EF4-FFF2-40B4-BE49-F238E27FC236}">
                <a16:creationId xmlns:a16="http://schemas.microsoft.com/office/drawing/2014/main" id="{FE8E3432-DB35-C9BD-4E91-C8B6090C6915}"/>
              </a:ext>
            </a:extLst>
          </p:cNvPr>
          <p:cNvPicPr>
            <a:picLocks noChangeAspect="1"/>
          </p:cNvPicPr>
          <p:nvPr/>
        </p:nvPicPr>
        <p:blipFill>
          <a:blip r:embed="rId5"/>
          <a:stretch>
            <a:fillRect/>
          </a:stretch>
        </p:blipFill>
        <p:spPr>
          <a:xfrm>
            <a:off x="8053720" y="3373551"/>
            <a:ext cx="2041029" cy="1449131"/>
          </a:xfrm>
          <a:prstGeom prst="rect">
            <a:avLst/>
          </a:prstGeom>
        </p:spPr>
      </p:pic>
      <p:sp>
        <p:nvSpPr>
          <p:cNvPr id="12" name="TextBox 11">
            <a:extLst>
              <a:ext uri="{FF2B5EF4-FFF2-40B4-BE49-F238E27FC236}">
                <a16:creationId xmlns:a16="http://schemas.microsoft.com/office/drawing/2014/main" id="{FCC2EA68-4EAD-7F2F-DB5A-017BE90F4B19}"/>
              </a:ext>
            </a:extLst>
          </p:cNvPr>
          <p:cNvSpPr txBox="1"/>
          <p:nvPr/>
        </p:nvSpPr>
        <p:spPr>
          <a:xfrm>
            <a:off x="965771" y="4859676"/>
            <a:ext cx="1705391" cy="369332"/>
          </a:xfrm>
          <a:prstGeom prst="rect">
            <a:avLst/>
          </a:prstGeom>
          <a:noFill/>
        </p:spPr>
        <p:txBody>
          <a:bodyPr wrap="square" rtlCol="0">
            <a:spAutoFit/>
          </a:bodyPr>
          <a:lstStyle/>
          <a:p>
            <a:r>
              <a:rPr lang="en-GB" dirty="0"/>
              <a:t>Bar Plot</a:t>
            </a:r>
            <a:endParaRPr lang="LID4096" dirty="0"/>
          </a:p>
        </p:txBody>
      </p:sp>
      <p:sp>
        <p:nvSpPr>
          <p:cNvPr id="13" name="TextBox 12">
            <a:extLst>
              <a:ext uri="{FF2B5EF4-FFF2-40B4-BE49-F238E27FC236}">
                <a16:creationId xmlns:a16="http://schemas.microsoft.com/office/drawing/2014/main" id="{3B9ADED4-FB71-CAA1-F44F-D5BF53792D38}"/>
              </a:ext>
            </a:extLst>
          </p:cNvPr>
          <p:cNvSpPr txBox="1"/>
          <p:nvPr/>
        </p:nvSpPr>
        <p:spPr>
          <a:xfrm>
            <a:off x="3414499" y="4822682"/>
            <a:ext cx="1243172" cy="369332"/>
          </a:xfrm>
          <a:prstGeom prst="rect">
            <a:avLst/>
          </a:prstGeom>
          <a:noFill/>
        </p:spPr>
        <p:txBody>
          <a:bodyPr wrap="square" rtlCol="0">
            <a:spAutoFit/>
          </a:bodyPr>
          <a:lstStyle/>
          <a:p>
            <a:r>
              <a:rPr lang="en-GB" dirty="0"/>
              <a:t>Line Plot</a:t>
            </a:r>
            <a:endParaRPr lang="LID4096" dirty="0"/>
          </a:p>
        </p:txBody>
      </p:sp>
      <p:sp>
        <p:nvSpPr>
          <p:cNvPr id="14" name="TextBox 13">
            <a:extLst>
              <a:ext uri="{FF2B5EF4-FFF2-40B4-BE49-F238E27FC236}">
                <a16:creationId xmlns:a16="http://schemas.microsoft.com/office/drawing/2014/main" id="{0D86E966-9AF3-7258-9329-4A47BAD5540F}"/>
              </a:ext>
            </a:extLst>
          </p:cNvPr>
          <p:cNvSpPr txBox="1"/>
          <p:nvPr/>
        </p:nvSpPr>
        <p:spPr>
          <a:xfrm>
            <a:off x="5476126" y="4822682"/>
            <a:ext cx="1705391" cy="369332"/>
          </a:xfrm>
          <a:prstGeom prst="rect">
            <a:avLst/>
          </a:prstGeom>
          <a:noFill/>
        </p:spPr>
        <p:txBody>
          <a:bodyPr wrap="square" rtlCol="0">
            <a:spAutoFit/>
          </a:bodyPr>
          <a:lstStyle/>
          <a:p>
            <a:r>
              <a:rPr lang="en-GB" dirty="0"/>
              <a:t>Pie Chart</a:t>
            </a:r>
            <a:endParaRPr lang="LID4096" dirty="0"/>
          </a:p>
        </p:txBody>
      </p:sp>
      <p:sp>
        <p:nvSpPr>
          <p:cNvPr id="15" name="TextBox 14">
            <a:extLst>
              <a:ext uri="{FF2B5EF4-FFF2-40B4-BE49-F238E27FC236}">
                <a16:creationId xmlns:a16="http://schemas.microsoft.com/office/drawing/2014/main" id="{E0EE3C0C-AB19-8AD7-C62E-67752A63073C}"/>
              </a:ext>
            </a:extLst>
          </p:cNvPr>
          <p:cNvSpPr txBox="1"/>
          <p:nvPr/>
        </p:nvSpPr>
        <p:spPr>
          <a:xfrm>
            <a:off x="8260423" y="4957619"/>
            <a:ext cx="1910993" cy="369332"/>
          </a:xfrm>
          <a:prstGeom prst="rect">
            <a:avLst/>
          </a:prstGeom>
          <a:noFill/>
        </p:spPr>
        <p:txBody>
          <a:bodyPr wrap="square" rtlCol="0">
            <a:spAutoFit/>
          </a:bodyPr>
          <a:lstStyle/>
          <a:p>
            <a:r>
              <a:rPr lang="en-GB" dirty="0"/>
              <a:t>Scatter Plot</a:t>
            </a:r>
            <a:endParaRPr lang="LID4096" dirty="0"/>
          </a:p>
        </p:txBody>
      </p:sp>
    </p:spTree>
    <p:extLst>
      <p:ext uri="{BB962C8B-B14F-4D97-AF65-F5344CB8AC3E}">
        <p14:creationId xmlns:p14="http://schemas.microsoft.com/office/powerpoint/2010/main" val="27438036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4" name="Oval 1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Freeform: Shape 2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Oval 2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0" name="Rectangle 29">
            <a:extLst>
              <a:ext uri="{FF2B5EF4-FFF2-40B4-BE49-F238E27FC236}">
                <a16:creationId xmlns:a16="http://schemas.microsoft.com/office/drawing/2014/main" id="{55D20674-CF0C-4687-81B6-A613F871A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descr="Neat empty education desk">
            <a:extLst>
              <a:ext uri="{FF2B5EF4-FFF2-40B4-BE49-F238E27FC236}">
                <a16:creationId xmlns:a16="http://schemas.microsoft.com/office/drawing/2014/main" id="{F31739BF-0616-1303-2775-9D2495D536F6}"/>
              </a:ext>
            </a:extLst>
          </p:cNvPr>
          <p:cNvPicPr>
            <a:picLocks noChangeAspect="1"/>
          </p:cNvPicPr>
          <p:nvPr/>
        </p:nvPicPr>
        <p:blipFill rotWithShape="1">
          <a:blip r:embed="rId2">
            <a:alphaModFix/>
          </a:blip>
          <a:srcRect t="15730"/>
          <a:stretch/>
        </p:blipFill>
        <p:spPr>
          <a:xfrm>
            <a:off x="20" y="10"/>
            <a:ext cx="12191980" cy="6857990"/>
          </a:xfrm>
          <a:prstGeom prst="rect">
            <a:avLst/>
          </a:prstGeom>
        </p:spPr>
      </p:pic>
      <p:sp>
        <p:nvSpPr>
          <p:cNvPr id="32" name="Oval 31">
            <a:extLst>
              <a:ext uri="{FF2B5EF4-FFF2-40B4-BE49-F238E27FC236}">
                <a16:creationId xmlns:a16="http://schemas.microsoft.com/office/drawing/2014/main" id="{C2BD3211-5B9B-40DA-8BD0-C3426AE7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9872" y="0"/>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D8121B6-45E6-447F-87B8-58EDD064E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8414" y="63468"/>
            <a:ext cx="56114" cy="56114"/>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C95B8E3-CBB0-4A5C-B65B-59C12D44B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2370" y="655738"/>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EA710C0-F536-4B31-8D0F-28E2F0893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9769" y="579797"/>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1EB61F8-34CD-4251-9B31-59AB92843F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0824" y="374048"/>
            <a:ext cx="230878" cy="230878"/>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33FA5DB-69DC-4137-9264-5F838B990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5468" y="97167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E98D956-6B7A-4A94-B508-F7A30E642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334" y="512240"/>
            <a:ext cx="703889" cy="703889"/>
          </a:xfrm>
          <a:prstGeom prst="ellipse">
            <a:avLst/>
          </a:prstGeom>
          <a:solidFill>
            <a:schemeClr val="accent3">
              <a:lumMod val="40000"/>
              <a:lumOff val="6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6A3D2FC-6F98-4157-94A8-7D7FBD56E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41428" y="815149"/>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7AE16AB-F0AB-4AC3-BD8F-336B5D98C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7435" y="1096664"/>
            <a:ext cx="405140" cy="405140"/>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C819BFF-25C5-425C-8CD1-789F7A30D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1840754"/>
            <a:ext cx="12188952" cy="501724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007C5-C225-B285-6928-F74E257466B2}"/>
              </a:ext>
            </a:extLst>
          </p:cNvPr>
          <p:cNvSpPr>
            <a:spLocks noGrp="1"/>
          </p:cNvSpPr>
          <p:nvPr>
            <p:ph type="title"/>
          </p:nvPr>
        </p:nvSpPr>
        <p:spPr>
          <a:xfrm>
            <a:off x="777240" y="3688205"/>
            <a:ext cx="8731683" cy="1160465"/>
          </a:xfrm>
        </p:spPr>
        <p:txBody>
          <a:bodyPr vert="horz" lIns="91440" tIns="45720" rIns="91440" bIns="45720" rtlCol="0" anchor="b">
            <a:normAutofit fontScale="90000"/>
          </a:bodyPr>
          <a:lstStyle/>
          <a:p>
            <a:r>
              <a:rPr lang="en-US" sz="6000" dirty="0">
                <a:solidFill>
                  <a:srgbClr val="FFFFFF"/>
                </a:solidFill>
              </a:rPr>
              <a:t>Exercises Day 4</a:t>
            </a:r>
            <a:br>
              <a:rPr lang="en-US" sz="6000" dirty="0">
                <a:solidFill>
                  <a:srgbClr val="FFFFFF"/>
                </a:solidFill>
              </a:rPr>
            </a:br>
            <a:r>
              <a:rPr lang="en-US" sz="6000" dirty="0">
                <a:solidFill>
                  <a:srgbClr val="FFFFFF"/>
                </a:solidFill>
              </a:rPr>
              <a:t>1. Reading and Writing Files</a:t>
            </a:r>
            <a:br>
              <a:rPr lang="en-US" sz="6000" dirty="0">
                <a:solidFill>
                  <a:srgbClr val="FFFFFF"/>
                </a:solidFill>
              </a:rPr>
            </a:br>
            <a:r>
              <a:rPr lang="en-US" sz="6000" dirty="0">
                <a:solidFill>
                  <a:srgbClr val="FFFFFF"/>
                </a:solidFill>
              </a:rPr>
              <a:t>2. Learning how to do visualizations with Matplotlib</a:t>
            </a:r>
          </a:p>
        </p:txBody>
      </p:sp>
      <p:sp>
        <p:nvSpPr>
          <p:cNvPr id="52" name="Oval 51">
            <a:extLst>
              <a:ext uri="{FF2B5EF4-FFF2-40B4-BE49-F238E27FC236}">
                <a16:creationId xmlns:a16="http://schemas.microsoft.com/office/drawing/2014/main" id="{20BE49C6-06E3-4324-91A8-F25B7DA1D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66319" y="1989824"/>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78ABC8A-B58F-4AAE-8F6F-A07EB9D6D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30" y="2808040"/>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4255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9">
            <a:extLst>
              <a:ext uri="{FF2B5EF4-FFF2-40B4-BE49-F238E27FC236}">
                <a16:creationId xmlns:a16="http://schemas.microsoft.com/office/drawing/2014/main" id="{34441C22-9EFD-4DE0-9245-E55F34A58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11">
            <a:extLst>
              <a:ext uri="{FF2B5EF4-FFF2-40B4-BE49-F238E27FC236}">
                <a16:creationId xmlns:a16="http://schemas.microsoft.com/office/drawing/2014/main" id="{2E3EC0C7-3371-4F0F-9092-DA8533F0C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59203A2F-9AB4-DF72-F804-8D3A944D4F5F}"/>
              </a:ext>
            </a:extLst>
          </p:cNvPr>
          <p:cNvSpPr>
            <a:spLocks noGrp="1"/>
          </p:cNvSpPr>
          <p:nvPr>
            <p:ph type="title"/>
          </p:nvPr>
        </p:nvSpPr>
        <p:spPr>
          <a:xfrm>
            <a:off x="777239" y="777240"/>
            <a:ext cx="6168331" cy="1183640"/>
          </a:xfrm>
        </p:spPr>
        <p:txBody>
          <a:bodyPr anchor="b">
            <a:normAutofit fontScale="90000"/>
          </a:bodyPr>
          <a:lstStyle/>
          <a:p>
            <a:r>
              <a:rPr lang="en-GB" sz="4400" dirty="0"/>
              <a:t>Thank you for your attention!</a:t>
            </a:r>
            <a:endParaRPr lang="en-CH" sz="4400" dirty="0"/>
          </a:p>
        </p:txBody>
      </p:sp>
      <p:sp>
        <p:nvSpPr>
          <p:cNvPr id="30" name="Oval 2">
            <a:extLst>
              <a:ext uri="{FF2B5EF4-FFF2-40B4-BE49-F238E27FC236}">
                <a16:creationId xmlns:a16="http://schemas.microsoft.com/office/drawing/2014/main" id="{B5B75771-DE64-4E88-9F7A-F675EA3D3E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0676" y="2906802"/>
            <a:ext cx="4051324" cy="3951198"/>
          </a:xfrm>
          <a:custGeom>
            <a:avLst/>
            <a:gdLst>
              <a:gd name="connsiteX0" fmla="*/ 2361523 w 4051324"/>
              <a:gd name="connsiteY0" fmla="*/ 0 h 3951198"/>
              <a:gd name="connsiteX1" fmla="*/ 4031372 w 4051324"/>
              <a:gd name="connsiteY1" fmla="*/ 691674 h 3951198"/>
              <a:gd name="connsiteX2" fmla="*/ 4051324 w 4051324"/>
              <a:gd name="connsiteY2" fmla="*/ 713627 h 3951198"/>
              <a:gd name="connsiteX3" fmla="*/ 4051324 w 4051324"/>
              <a:gd name="connsiteY3" fmla="*/ 3951198 h 3951198"/>
              <a:gd name="connsiteX4" fmla="*/ 618807 w 4051324"/>
              <a:gd name="connsiteY4" fmla="*/ 3951198 h 3951198"/>
              <a:gd name="connsiteX5" fmla="*/ 539257 w 4051324"/>
              <a:gd name="connsiteY5" fmla="*/ 3863671 h 3951198"/>
              <a:gd name="connsiteX6" fmla="*/ 0 w 4051324"/>
              <a:gd name="connsiteY6" fmla="*/ 2361523 h 3951198"/>
              <a:gd name="connsiteX7" fmla="*/ 2361523 w 4051324"/>
              <a:gd name="connsiteY7" fmla="*/ 0 h 395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1324" h="3951198">
                <a:moveTo>
                  <a:pt x="2361523" y="0"/>
                </a:moveTo>
                <a:cubicBezTo>
                  <a:pt x="3013639" y="0"/>
                  <a:pt x="3604020" y="264323"/>
                  <a:pt x="4031372" y="691674"/>
                </a:cubicBezTo>
                <a:lnTo>
                  <a:pt x="4051324" y="713627"/>
                </a:lnTo>
                <a:lnTo>
                  <a:pt x="4051324" y="3951198"/>
                </a:lnTo>
                <a:lnTo>
                  <a:pt x="618807" y="3951198"/>
                </a:lnTo>
                <a:lnTo>
                  <a:pt x="539257" y="3863671"/>
                </a:lnTo>
                <a:cubicBezTo>
                  <a:pt x="202372" y="3455461"/>
                  <a:pt x="0" y="2932125"/>
                  <a:pt x="0" y="2361523"/>
                </a:cubicBezTo>
                <a:cubicBezTo>
                  <a:pt x="0" y="1057290"/>
                  <a:pt x="1057290" y="0"/>
                  <a:pt x="23615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decorative circles">
            <a:extLst>
              <a:ext uri="{FF2B5EF4-FFF2-40B4-BE49-F238E27FC236}">
                <a16:creationId xmlns:a16="http://schemas.microsoft.com/office/drawing/2014/main" id="{B75D38C4-A4CC-488E-85FD-0C69F36E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81135" y="927887"/>
            <a:ext cx="3205279" cy="2727847"/>
            <a:chOff x="7893625" y="927887"/>
            <a:chExt cx="3205279" cy="2727847"/>
          </a:xfrm>
        </p:grpSpPr>
        <p:sp>
          <p:nvSpPr>
            <p:cNvPr id="32" name="Oval 16">
              <a:extLst>
                <a:ext uri="{FF2B5EF4-FFF2-40B4-BE49-F238E27FC236}">
                  <a16:creationId xmlns:a16="http://schemas.microsoft.com/office/drawing/2014/main" id="{04EFDF24-B3F0-4BA3-97E3-51BA00C6E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93625" y="3428999"/>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17">
              <a:extLst>
                <a:ext uri="{FF2B5EF4-FFF2-40B4-BE49-F238E27FC236}">
                  <a16:creationId xmlns:a16="http://schemas.microsoft.com/office/drawing/2014/main" id="{46392022-9BF1-41AE-AE1B-B082089248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5295" y="2842228"/>
              <a:ext cx="466441" cy="466441"/>
            </a:xfrm>
            <a:prstGeom prst="ellipse">
              <a:avLst/>
            </a:prstGeom>
            <a:solidFill>
              <a:schemeClr val="tx2">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8">
              <a:extLst>
                <a:ext uri="{FF2B5EF4-FFF2-40B4-BE49-F238E27FC236}">
                  <a16:creationId xmlns:a16="http://schemas.microsoft.com/office/drawing/2014/main" id="{1DA2EFA5-A28E-447B-8DB5-6379C329D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35619" y="296208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19">
              <a:extLst>
                <a:ext uri="{FF2B5EF4-FFF2-40B4-BE49-F238E27FC236}">
                  <a16:creationId xmlns:a16="http://schemas.microsoft.com/office/drawing/2014/main" id="{29ECAB29-B7CF-4EF0-9BBD-FB11F24E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4744" y="927887"/>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20">
              <a:extLst>
                <a:ext uri="{FF2B5EF4-FFF2-40B4-BE49-F238E27FC236}">
                  <a16:creationId xmlns:a16="http://schemas.microsoft.com/office/drawing/2014/main" id="{6B5741A7-DE13-46A9-81EE-C483387062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7963" y="1870595"/>
              <a:ext cx="346588" cy="3465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21">
              <a:extLst>
                <a:ext uri="{FF2B5EF4-FFF2-40B4-BE49-F238E27FC236}">
                  <a16:creationId xmlns:a16="http://schemas.microsoft.com/office/drawing/2014/main" id="{9B01A4F4-A849-4C2A-A591-372834C44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7963" y="2560850"/>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Oval 1">
            <a:extLst>
              <a:ext uri="{FF2B5EF4-FFF2-40B4-BE49-F238E27FC236}">
                <a16:creationId xmlns:a16="http://schemas.microsoft.com/office/drawing/2014/main" id="{3B9D6F34-4F66-4AD6-8297-B393AD0A9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0188" y="1"/>
            <a:ext cx="2661680" cy="2424023"/>
          </a:xfrm>
          <a:custGeom>
            <a:avLst/>
            <a:gdLst>
              <a:gd name="connsiteX0" fmla="*/ 572886 w 2661680"/>
              <a:gd name="connsiteY0" fmla="*/ 0 h 2424023"/>
              <a:gd name="connsiteX1" fmla="*/ 2088794 w 2661680"/>
              <a:gd name="connsiteY1" fmla="*/ 0 h 2424023"/>
              <a:gd name="connsiteX2" fmla="*/ 2177378 w 2661680"/>
              <a:gd name="connsiteY2" fmla="*/ 66242 h 2424023"/>
              <a:gd name="connsiteX3" fmla="*/ 2661680 w 2661680"/>
              <a:gd name="connsiteY3" fmla="*/ 1093183 h 2424023"/>
              <a:gd name="connsiteX4" fmla="*/ 1330840 w 2661680"/>
              <a:gd name="connsiteY4" fmla="*/ 2424023 h 2424023"/>
              <a:gd name="connsiteX5" fmla="*/ 0 w 2661680"/>
              <a:gd name="connsiteY5" fmla="*/ 1093183 h 2424023"/>
              <a:gd name="connsiteX6" fmla="*/ 484302 w 2661680"/>
              <a:gd name="connsiteY6" fmla="*/ 66242 h 242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4A957378-4F2F-4F89-8202-553A431FFCE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3905" y="1331"/>
            <a:ext cx="2215852" cy="2215852"/>
          </a:xfrm>
          <a:prstGeom prst="rect">
            <a:avLst/>
          </a:prstGeom>
        </p:spPr>
      </p:pic>
      <p:pic>
        <p:nvPicPr>
          <p:cNvPr id="28" name="Graphic 27">
            <a:extLst>
              <a:ext uri="{FF2B5EF4-FFF2-40B4-BE49-F238E27FC236}">
                <a16:creationId xmlns:a16="http://schemas.microsoft.com/office/drawing/2014/main" id="{5EEF8CC5-3EC6-4753-94A5-A5787A5474E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18963" r="52721" b="17441"/>
          <a:stretch/>
        </p:blipFill>
        <p:spPr>
          <a:xfrm>
            <a:off x="10842176" y="0"/>
            <a:ext cx="1334286" cy="2962082"/>
          </a:xfrm>
          <a:prstGeom prst="rect">
            <a:avLst/>
          </a:prstGeom>
        </p:spPr>
      </p:pic>
      <p:sp>
        <p:nvSpPr>
          <p:cNvPr id="3" name="Content Placeholder 2">
            <a:extLst>
              <a:ext uri="{FF2B5EF4-FFF2-40B4-BE49-F238E27FC236}">
                <a16:creationId xmlns:a16="http://schemas.microsoft.com/office/drawing/2014/main" id="{E24E84FF-F4C8-2E80-68B7-46B5DC0E1E25}"/>
              </a:ext>
            </a:extLst>
          </p:cNvPr>
          <p:cNvSpPr>
            <a:spLocks noGrp="1"/>
          </p:cNvSpPr>
          <p:nvPr>
            <p:ph idx="1"/>
          </p:nvPr>
        </p:nvSpPr>
        <p:spPr>
          <a:xfrm>
            <a:off x="777239" y="1960881"/>
            <a:ext cx="6168331" cy="4216082"/>
          </a:xfrm>
        </p:spPr>
        <p:txBody>
          <a:bodyPr anchor="t">
            <a:normAutofit fontScale="92500" lnSpcReduction="20000"/>
          </a:bodyPr>
          <a:lstStyle/>
          <a:p>
            <a:pPr marL="0" indent="0">
              <a:buNone/>
            </a:pPr>
            <a:r>
              <a:rPr lang="en-GB" sz="1800" b="1" dirty="0">
                <a:solidFill>
                  <a:schemeClr val="accent2">
                    <a:lumMod val="60000"/>
                    <a:lumOff val="40000"/>
                  </a:schemeClr>
                </a:solidFill>
              </a:rPr>
              <a:t>References:</a:t>
            </a:r>
          </a:p>
          <a:p>
            <a:r>
              <a:rPr lang="en-GB" sz="1800" dirty="0"/>
              <a:t>Philipp </a:t>
            </a:r>
            <a:r>
              <a:rPr lang="en-GB" sz="1800" dirty="0" err="1"/>
              <a:t>Gloor</a:t>
            </a:r>
            <a:r>
              <a:rPr lang="en-GB" sz="1800" dirty="0"/>
              <a:t> (2022): Python Basic Introduction, </a:t>
            </a:r>
            <a:r>
              <a:rPr lang="en-GB" sz="1800" dirty="0">
                <a:hlinkClick r:id="rId6"/>
              </a:rPr>
              <a:t>https://gitlab.uzh.ch/zi-it-training/appb/APPB2_HS22</a:t>
            </a:r>
            <a:r>
              <a:rPr lang="en-GB" sz="1800" dirty="0"/>
              <a:t>.</a:t>
            </a:r>
          </a:p>
          <a:p>
            <a:r>
              <a:rPr lang="en-GB" sz="1800" dirty="0"/>
              <a:t>David </a:t>
            </a:r>
            <a:r>
              <a:rPr lang="en-GB" sz="1800" dirty="0" err="1"/>
              <a:t>Pinezich</a:t>
            </a:r>
            <a:r>
              <a:rPr lang="en-GB" sz="1800" dirty="0"/>
              <a:t> (2021): Python Basic Introduction, </a:t>
            </a:r>
            <a:r>
              <a:rPr lang="en-GB" sz="1800" dirty="0">
                <a:hlinkClick r:id="rId7"/>
              </a:rPr>
              <a:t>https://gitlab.uzh.ch/zi-it-training/appb/appb_dp_hs21/-/tree/master/</a:t>
            </a:r>
            <a:r>
              <a:rPr lang="en-GB" sz="1800" dirty="0"/>
              <a:t> </a:t>
            </a:r>
          </a:p>
          <a:p>
            <a:r>
              <a:rPr lang="en-GB" sz="1800" dirty="0">
                <a:hlinkClick r:id="rId8"/>
              </a:rPr>
              <a:t>https://wesmckinney.com/book/data-cleaning.html#text_string_methods</a:t>
            </a:r>
            <a:r>
              <a:rPr lang="en-GB" sz="1800" dirty="0"/>
              <a:t> </a:t>
            </a:r>
          </a:p>
          <a:p>
            <a:endParaRPr lang="en-GB" sz="1800" dirty="0"/>
          </a:p>
          <a:p>
            <a:pPr marL="0" indent="0">
              <a:buNone/>
            </a:pPr>
            <a:r>
              <a:rPr lang="en-GB" sz="1800" b="1" dirty="0">
                <a:solidFill>
                  <a:schemeClr val="accent2">
                    <a:lumMod val="60000"/>
                    <a:lumOff val="40000"/>
                  </a:schemeClr>
                </a:solidFill>
              </a:rPr>
              <a:t>You can also find extra Python resources in here</a:t>
            </a:r>
            <a:r>
              <a:rPr lang="en-GB" sz="1800" dirty="0"/>
              <a:t>:</a:t>
            </a:r>
          </a:p>
          <a:p>
            <a:r>
              <a:rPr lang="en-GB" sz="1800" dirty="0"/>
              <a:t>Stack Overflow: </a:t>
            </a:r>
            <a:r>
              <a:rPr lang="en-GB" sz="1800" dirty="0">
                <a:hlinkClick r:id="rId9"/>
              </a:rPr>
              <a:t>https://stackoverflow.com/</a:t>
            </a:r>
            <a:endParaRPr lang="en-GB" sz="1800" dirty="0"/>
          </a:p>
          <a:p>
            <a:r>
              <a:rPr lang="en-GB" sz="1800" dirty="0"/>
              <a:t>Excellent Textbook 1: Composing Programs (</a:t>
            </a:r>
            <a:r>
              <a:rPr lang="en-GB" sz="1800" dirty="0">
                <a:hlinkClick r:id="rId10"/>
              </a:rPr>
              <a:t>http://composingprograms.com/</a:t>
            </a:r>
            <a:r>
              <a:rPr lang="en-GB" sz="1800" dirty="0"/>
              <a:t>)</a:t>
            </a:r>
          </a:p>
          <a:p>
            <a:r>
              <a:rPr lang="en-GB" sz="1800" dirty="0"/>
              <a:t>Excellent Textbook 2: Computational and Inferential Thinking (</a:t>
            </a:r>
            <a:r>
              <a:rPr lang="en-GB" sz="1800" dirty="0">
                <a:hlinkClick r:id="rId11"/>
              </a:rPr>
              <a:t>https://inferentialthinking.com/chapters/intro.html</a:t>
            </a:r>
            <a:r>
              <a:rPr lang="en-GB" sz="1800" dirty="0"/>
              <a:t>) </a:t>
            </a:r>
          </a:p>
        </p:txBody>
      </p:sp>
      <p:pic>
        <p:nvPicPr>
          <p:cNvPr id="5" name="Graphic 4" descr="Smiling face outline with solid fill">
            <a:extLst>
              <a:ext uri="{FF2B5EF4-FFF2-40B4-BE49-F238E27FC236}">
                <a16:creationId xmlns:a16="http://schemas.microsoft.com/office/drawing/2014/main" id="{AD0C7E2D-32E0-4AD2-ADA2-736EA3C7F30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12327" y="3784947"/>
            <a:ext cx="2499841" cy="2499841"/>
          </a:xfrm>
          <a:prstGeom prst="rect">
            <a:avLst/>
          </a:prstGeom>
        </p:spPr>
      </p:pic>
    </p:spTree>
    <p:extLst>
      <p:ext uri="{BB962C8B-B14F-4D97-AF65-F5344CB8AC3E}">
        <p14:creationId xmlns:p14="http://schemas.microsoft.com/office/powerpoint/2010/main" val="3919657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F8E18AC-903E-4B46-8CC0-FE20E612C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DEE38FB-0763-470C-8A5E-44456B513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EFDD2AF4-313F-0D9B-DD1E-92EE57CA7D24}"/>
              </a:ext>
            </a:extLst>
          </p:cNvPr>
          <p:cNvSpPr>
            <a:spLocks noGrp="1"/>
          </p:cNvSpPr>
          <p:nvPr>
            <p:ph type="title"/>
          </p:nvPr>
        </p:nvSpPr>
        <p:spPr>
          <a:xfrm>
            <a:off x="777240" y="777240"/>
            <a:ext cx="4606280" cy="2493876"/>
          </a:xfrm>
        </p:spPr>
        <p:txBody>
          <a:bodyPr anchor="b">
            <a:normAutofit/>
          </a:bodyPr>
          <a:lstStyle/>
          <a:p>
            <a:r>
              <a:rPr lang="en-GB" sz="4400" b="1" dirty="0"/>
              <a:t>What is computational thinking?</a:t>
            </a:r>
            <a:endParaRPr lang="en-CH" sz="4400" b="1" dirty="0"/>
          </a:p>
        </p:txBody>
      </p:sp>
      <p:sp>
        <p:nvSpPr>
          <p:cNvPr id="3" name="Content Placeholder 2">
            <a:extLst>
              <a:ext uri="{FF2B5EF4-FFF2-40B4-BE49-F238E27FC236}">
                <a16:creationId xmlns:a16="http://schemas.microsoft.com/office/drawing/2014/main" id="{E1482815-3DBD-DFF1-BC0C-83E1C82729E7}"/>
              </a:ext>
            </a:extLst>
          </p:cNvPr>
          <p:cNvSpPr>
            <a:spLocks noGrp="1"/>
          </p:cNvSpPr>
          <p:nvPr>
            <p:ph idx="1"/>
          </p:nvPr>
        </p:nvSpPr>
        <p:spPr>
          <a:xfrm>
            <a:off x="777240" y="3428999"/>
            <a:ext cx="4606280" cy="2747963"/>
          </a:xfrm>
        </p:spPr>
        <p:txBody>
          <a:bodyPr anchor="t">
            <a:normAutofit/>
          </a:bodyPr>
          <a:lstStyle/>
          <a:p>
            <a:pPr marL="0" indent="0">
              <a:buNone/>
            </a:pPr>
            <a:r>
              <a:rPr lang="en-GB" sz="1800" dirty="0"/>
              <a:t>Computers cannot study the world on their own. People must describe precisely what steps the computer should take, and those steps are expressed through programs.</a:t>
            </a:r>
            <a:endParaRPr lang="en-CH" sz="1800" dirty="0"/>
          </a:p>
        </p:txBody>
      </p:sp>
      <p:sp>
        <p:nvSpPr>
          <p:cNvPr id="14" name="Oval 1">
            <a:extLst>
              <a:ext uri="{FF2B5EF4-FFF2-40B4-BE49-F238E27FC236}">
                <a16:creationId xmlns:a16="http://schemas.microsoft.com/office/drawing/2014/main" id="{F1D6E6C0-11C7-4A38-BD12-80741960B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decorative circles">
            <a:extLst>
              <a:ext uri="{FF2B5EF4-FFF2-40B4-BE49-F238E27FC236}">
                <a16:creationId xmlns:a16="http://schemas.microsoft.com/office/drawing/2014/main" id="{2B16E781-E64A-4007-B0F1-5A50135A42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17" name="Oval 16">
              <a:extLst>
                <a:ext uri="{FF2B5EF4-FFF2-40B4-BE49-F238E27FC236}">
                  <a16:creationId xmlns:a16="http://schemas.microsoft.com/office/drawing/2014/main" id="{6F5849D6-7C1F-435A-8BEB-2A37173B6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C6C5D90-0568-4F1C-9392-536D4E32E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069E425-421F-469A-9C32-9FB5C16E5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C31A526-345A-4A63-BA59-FF91204E9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27432B5-3C17-4415-B09A-67FCBD636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0E4DDCC-A5A9-4365-876A-7992F2CF4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A5DB42D-36BB-41F6-A512-3AFDD33AD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03F45BD-67A0-4732-B626-9ECB4B18E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6F08B29E-9E18-13C5-59FE-CFF6860C4F45}"/>
              </a:ext>
            </a:extLst>
          </p:cNvPr>
          <p:cNvSpPr txBox="1"/>
          <p:nvPr/>
        </p:nvSpPr>
        <p:spPr>
          <a:xfrm>
            <a:off x="389703" y="5539064"/>
            <a:ext cx="2393941" cy="954107"/>
          </a:xfrm>
          <a:prstGeom prst="rect">
            <a:avLst/>
          </a:prstGeom>
          <a:noFill/>
        </p:spPr>
        <p:txBody>
          <a:bodyPr wrap="square" rtlCol="0">
            <a:spAutoFit/>
          </a:bodyPr>
          <a:lstStyle/>
          <a:p>
            <a:r>
              <a:rPr lang="en-GB" sz="1400" b="1" dirty="0"/>
              <a:t>Reference: </a:t>
            </a:r>
            <a:r>
              <a:rPr lang="en-GB" sz="1400" dirty="0"/>
              <a:t>Computational and Inferential Thinking (</a:t>
            </a:r>
            <a:r>
              <a:rPr lang="en-GB" sz="1400" dirty="0">
                <a:hlinkClick r:id="rId3"/>
              </a:rPr>
              <a:t>https://inferentialthinking.com/chapters/intro.html</a:t>
            </a:r>
            <a:r>
              <a:rPr lang="en-GB" sz="1400" dirty="0"/>
              <a:t>) </a:t>
            </a:r>
            <a:endParaRPr lang="en-CH" sz="1400" dirty="0"/>
          </a:p>
        </p:txBody>
      </p:sp>
      <p:pic>
        <p:nvPicPr>
          <p:cNvPr id="4" name="Online Media 3" title="Mark Zuckerburg teaches REPEAT LOOPS">
            <a:hlinkClick r:id="" action="ppaction://media"/>
            <a:extLst>
              <a:ext uri="{FF2B5EF4-FFF2-40B4-BE49-F238E27FC236}">
                <a16:creationId xmlns:a16="http://schemas.microsoft.com/office/drawing/2014/main" id="{99A6BF32-DB6B-DC53-D00A-22C4CF79F5E6}"/>
              </a:ext>
            </a:extLst>
          </p:cNvPr>
          <p:cNvPicPr>
            <a:picLocks noRot="1" noChangeAspect="1"/>
          </p:cNvPicPr>
          <p:nvPr>
            <a:videoFile r:link="rId1"/>
          </p:nvPr>
        </p:nvPicPr>
        <p:blipFill>
          <a:blip r:embed="rId4"/>
          <a:stretch>
            <a:fillRect/>
          </a:stretch>
        </p:blipFill>
        <p:spPr>
          <a:xfrm>
            <a:off x="6896545" y="2273307"/>
            <a:ext cx="4644627" cy="2624214"/>
          </a:xfrm>
          <a:prstGeom prst="rect">
            <a:avLst/>
          </a:prstGeom>
        </p:spPr>
      </p:pic>
    </p:spTree>
    <p:extLst>
      <p:ext uri="{BB962C8B-B14F-4D97-AF65-F5344CB8AC3E}">
        <p14:creationId xmlns:p14="http://schemas.microsoft.com/office/powerpoint/2010/main" val="134682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F8E18AC-903E-4B46-8CC0-FE20E612C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DEE38FB-0763-470C-8A5E-44456B513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FE72319C-1F82-8D9D-2402-30BE5D1F0B21}"/>
              </a:ext>
            </a:extLst>
          </p:cNvPr>
          <p:cNvSpPr>
            <a:spLocks noGrp="1"/>
          </p:cNvSpPr>
          <p:nvPr>
            <p:ph type="title"/>
          </p:nvPr>
        </p:nvSpPr>
        <p:spPr>
          <a:xfrm>
            <a:off x="777240" y="254085"/>
            <a:ext cx="4606280" cy="2031915"/>
          </a:xfrm>
        </p:spPr>
        <p:txBody>
          <a:bodyPr anchor="b">
            <a:normAutofit/>
          </a:bodyPr>
          <a:lstStyle/>
          <a:p>
            <a:r>
              <a:rPr lang="en-GB" sz="4400" dirty="0"/>
              <a:t>What are programming languages?</a:t>
            </a:r>
            <a:endParaRPr lang="en-CH" sz="4400" dirty="0"/>
          </a:p>
        </p:txBody>
      </p:sp>
      <p:sp>
        <p:nvSpPr>
          <p:cNvPr id="3" name="Content Placeholder 2">
            <a:extLst>
              <a:ext uri="{FF2B5EF4-FFF2-40B4-BE49-F238E27FC236}">
                <a16:creationId xmlns:a16="http://schemas.microsoft.com/office/drawing/2014/main" id="{FEED0DF2-05A7-9317-5F27-CBB0181168C6}"/>
              </a:ext>
            </a:extLst>
          </p:cNvPr>
          <p:cNvSpPr>
            <a:spLocks noGrp="1"/>
          </p:cNvSpPr>
          <p:nvPr>
            <p:ph idx="1"/>
          </p:nvPr>
        </p:nvSpPr>
        <p:spPr>
          <a:xfrm>
            <a:off x="462280" y="2418693"/>
            <a:ext cx="4606280" cy="2747963"/>
          </a:xfrm>
        </p:spPr>
        <p:txBody>
          <a:bodyPr anchor="t">
            <a:normAutofit/>
          </a:bodyPr>
          <a:lstStyle/>
          <a:p>
            <a:r>
              <a:rPr lang="en-GB" sz="1800" dirty="0"/>
              <a:t>The way in which we can communicate with computers. That is why they are called “languages”.</a:t>
            </a:r>
          </a:p>
          <a:p>
            <a:r>
              <a:rPr lang="en-GB" sz="1800" dirty="0"/>
              <a:t>Programming can dramatically improve our ability to collect and </a:t>
            </a:r>
            <a:r>
              <a:rPr lang="en-GB" sz="1800" dirty="0" err="1"/>
              <a:t>analyze</a:t>
            </a:r>
            <a:r>
              <a:rPr lang="en-GB" sz="1800" dirty="0"/>
              <a:t> information about the world. In data science, the purpose of writing a program is to instruct a computer to carry out the steps of an analysis. </a:t>
            </a:r>
            <a:endParaRPr lang="en-CH" sz="1800" dirty="0"/>
          </a:p>
        </p:txBody>
      </p:sp>
      <p:sp>
        <p:nvSpPr>
          <p:cNvPr id="14" name="Oval 1">
            <a:extLst>
              <a:ext uri="{FF2B5EF4-FFF2-40B4-BE49-F238E27FC236}">
                <a16:creationId xmlns:a16="http://schemas.microsoft.com/office/drawing/2014/main" id="{F1D6E6C0-11C7-4A38-BD12-80741960B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decorative circles">
            <a:extLst>
              <a:ext uri="{FF2B5EF4-FFF2-40B4-BE49-F238E27FC236}">
                <a16:creationId xmlns:a16="http://schemas.microsoft.com/office/drawing/2014/main" id="{2B16E781-E64A-4007-B0F1-5A50135A42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17" name="Oval 16">
              <a:extLst>
                <a:ext uri="{FF2B5EF4-FFF2-40B4-BE49-F238E27FC236}">
                  <a16:creationId xmlns:a16="http://schemas.microsoft.com/office/drawing/2014/main" id="{6F5849D6-7C1F-435A-8BEB-2A37173B6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C6C5D90-0568-4F1C-9392-536D4E32E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069E425-421F-469A-9C32-9FB5C16E5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C31A526-345A-4A63-BA59-FF91204E9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27432B5-3C17-4415-B09A-67FCBD636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0E4DDCC-A5A9-4365-876A-7992F2CF4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A5DB42D-36BB-41F6-A512-3AFDD33AD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03F45BD-67A0-4732-B626-9ECB4B18E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B2799E2E-BB36-6975-C3C7-336CC3539755}"/>
              </a:ext>
            </a:extLst>
          </p:cNvPr>
          <p:cNvSpPr txBox="1"/>
          <p:nvPr/>
        </p:nvSpPr>
        <p:spPr>
          <a:xfrm>
            <a:off x="583392" y="5389020"/>
            <a:ext cx="2998291" cy="954107"/>
          </a:xfrm>
          <a:prstGeom prst="rect">
            <a:avLst/>
          </a:prstGeom>
          <a:noFill/>
        </p:spPr>
        <p:txBody>
          <a:bodyPr wrap="square" rtlCol="0">
            <a:spAutoFit/>
          </a:bodyPr>
          <a:lstStyle/>
          <a:p>
            <a:r>
              <a:rPr lang="en-GB" sz="1400" b="1" dirty="0"/>
              <a:t>Reference: </a:t>
            </a:r>
            <a:r>
              <a:rPr lang="en-GB" sz="1400" dirty="0"/>
              <a:t>Computational and </a:t>
            </a:r>
            <a:r>
              <a:rPr lang="en-GB" sz="1400" dirty="0" err="1"/>
              <a:t>inferentional</a:t>
            </a:r>
            <a:r>
              <a:rPr lang="en-GB" sz="1400" dirty="0"/>
              <a:t> thinking: </a:t>
            </a:r>
            <a:r>
              <a:rPr lang="en-GB" sz="1400" dirty="0">
                <a:hlinkClick r:id="rId3"/>
              </a:rPr>
              <a:t>https://inferentialthinking.com/chapters/03/programming-in-python.html</a:t>
            </a:r>
            <a:r>
              <a:rPr lang="en-GB" sz="1400" dirty="0"/>
              <a:t> </a:t>
            </a:r>
            <a:endParaRPr lang="en-CH" sz="1400" dirty="0"/>
          </a:p>
        </p:txBody>
      </p:sp>
      <p:pic>
        <p:nvPicPr>
          <p:cNvPr id="8" name="Online Media 7" title="Bill Gates explains IF &amp; IF/ELSE statements">
            <a:hlinkClick r:id="" action="ppaction://media"/>
            <a:extLst>
              <a:ext uri="{FF2B5EF4-FFF2-40B4-BE49-F238E27FC236}">
                <a16:creationId xmlns:a16="http://schemas.microsoft.com/office/drawing/2014/main" id="{65FFDB88-510B-9DBD-2ABF-AFF52659AFE0}"/>
              </a:ext>
            </a:extLst>
          </p:cNvPr>
          <p:cNvPicPr>
            <a:picLocks noRot="1" noChangeAspect="1"/>
          </p:cNvPicPr>
          <p:nvPr>
            <a:videoFile r:link="rId1"/>
          </p:nvPr>
        </p:nvPicPr>
        <p:blipFill>
          <a:blip r:embed="rId4"/>
          <a:stretch>
            <a:fillRect/>
          </a:stretch>
        </p:blipFill>
        <p:spPr>
          <a:xfrm>
            <a:off x="6832470" y="2338664"/>
            <a:ext cx="4704996" cy="2658323"/>
          </a:xfrm>
          <a:prstGeom prst="rect">
            <a:avLst/>
          </a:prstGeom>
        </p:spPr>
      </p:pic>
    </p:spTree>
    <p:extLst>
      <p:ext uri="{BB962C8B-B14F-4D97-AF65-F5344CB8AC3E}">
        <p14:creationId xmlns:p14="http://schemas.microsoft.com/office/powerpoint/2010/main" val="376304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87FA9F-2ACA-8A0F-2B12-C6E3CE0995AF}"/>
              </a:ext>
            </a:extLst>
          </p:cNvPr>
          <p:cNvSpPr>
            <a:spLocks noGrp="1"/>
          </p:cNvSpPr>
          <p:nvPr>
            <p:ph idx="1"/>
          </p:nvPr>
        </p:nvSpPr>
        <p:spPr>
          <a:xfrm>
            <a:off x="731520" y="518160"/>
            <a:ext cx="10704830" cy="5608003"/>
          </a:xfrm>
        </p:spPr>
        <p:txBody>
          <a:bodyPr/>
          <a:lstStyle/>
          <a:p>
            <a:pPr marL="0" indent="0">
              <a:buNone/>
            </a:pPr>
            <a:endParaRPr lang="en-GB" dirty="0"/>
          </a:p>
          <a:p>
            <a:pPr marL="0" indent="0">
              <a:buNone/>
            </a:pPr>
            <a:endParaRPr lang="en-GB" dirty="0"/>
          </a:p>
          <a:p>
            <a:pPr marL="0" indent="0">
              <a:buNone/>
            </a:pPr>
            <a:r>
              <a:rPr lang="en-GB" dirty="0"/>
              <a:t>In the same way that there are many languages in the world… </a:t>
            </a:r>
          </a:p>
          <a:p>
            <a:pPr marL="0" indent="0">
              <a:buNone/>
            </a:pPr>
            <a:endParaRPr lang="en-GB" dirty="0"/>
          </a:p>
          <a:p>
            <a:pPr marL="0" indent="0">
              <a:buNone/>
            </a:pPr>
            <a:r>
              <a:rPr lang="en-GB" b="1" dirty="0">
                <a:solidFill>
                  <a:schemeClr val="accent2"/>
                </a:solidFill>
              </a:rPr>
              <a:t>                            Hallo! Hello! Hola! Bonjour! Ciao! </a:t>
            </a:r>
            <a:r>
              <a:rPr lang="en-GB" b="1" dirty="0" err="1">
                <a:solidFill>
                  <a:schemeClr val="accent2"/>
                </a:solidFill>
              </a:rPr>
              <a:t>Obrigada</a:t>
            </a:r>
            <a:r>
              <a:rPr lang="en-GB" b="1" dirty="0">
                <a:solidFill>
                  <a:schemeClr val="accent2"/>
                </a:solidFill>
              </a:rPr>
              <a:t>!</a:t>
            </a:r>
          </a:p>
          <a:p>
            <a:pPr marL="0" indent="0">
              <a:buNone/>
            </a:pPr>
            <a:endParaRPr lang="en-GB" dirty="0"/>
          </a:p>
          <a:p>
            <a:pPr marL="0" indent="0">
              <a:buNone/>
            </a:pPr>
            <a:r>
              <a:rPr lang="en-GB" dirty="0"/>
              <a:t>					…there are also many programming languages!</a:t>
            </a:r>
          </a:p>
          <a:p>
            <a:pPr marL="0" indent="0">
              <a:buNone/>
            </a:pPr>
            <a:endParaRPr lang="en-GB" dirty="0"/>
          </a:p>
          <a:p>
            <a:pPr marL="0" indent="0">
              <a:buNone/>
            </a:pPr>
            <a:endParaRPr lang="en-CH" dirty="0"/>
          </a:p>
        </p:txBody>
      </p:sp>
      <p:pic>
        <p:nvPicPr>
          <p:cNvPr id="5" name="Picture 4">
            <a:extLst>
              <a:ext uri="{FF2B5EF4-FFF2-40B4-BE49-F238E27FC236}">
                <a16:creationId xmlns:a16="http://schemas.microsoft.com/office/drawing/2014/main" id="{4009E025-8253-DA7F-57B7-FD79434C92BE}"/>
              </a:ext>
            </a:extLst>
          </p:cNvPr>
          <p:cNvPicPr>
            <a:picLocks noChangeAspect="1"/>
          </p:cNvPicPr>
          <p:nvPr/>
        </p:nvPicPr>
        <p:blipFill>
          <a:blip r:embed="rId2"/>
          <a:stretch>
            <a:fillRect/>
          </a:stretch>
        </p:blipFill>
        <p:spPr>
          <a:xfrm>
            <a:off x="2183219" y="4387039"/>
            <a:ext cx="1690624" cy="1056640"/>
          </a:xfrm>
          <a:prstGeom prst="rect">
            <a:avLst/>
          </a:prstGeom>
        </p:spPr>
      </p:pic>
      <p:pic>
        <p:nvPicPr>
          <p:cNvPr id="6" name="Picture 5">
            <a:extLst>
              <a:ext uri="{FF2B5EF4-FFF2-40B4-BE49-F238E27FC236}">
                <a16:creationId xmlns:a16="http://schemas.microsoft.com/office/drawing/2014/main" id="{7493EC5C-7680-8D05-3A21-B6D8D3A31043}"/>
              </a:ext>
            </a:extLst>
          </p:cNvPr>
          <p:cNvPicPr>
            <a:picLocks noChangeAspect="1"/>
          </p:cNvPicPr>
          <p:nvPr/>
        </p:nvPicPr>
        <p:blipFill>
          <a:blip r:embed="rId3"/>
          <a:stretch>
            <a:fillRect/>
          </a:stretch>
        </p:blipFill>
        <p:spPr>
          <a:xfrm>
            <a:off x="4079809" y="4384754"/>
            <a:ext cx="1366355" cy="1058925"/>
          </a:xfrm>
          <a:prstGeom prst="rect">
            <a:avLst/>
          </a:prstGeom>
        </p:spPr>
      </p:pic>
      <p:pic>
        <p:nvPicPr>
          <p:cNvPr id="7" name="Picture 6">
            <a:extLst>
              <a:ext uri="{FF2B5EF4-FFF2-40B4-BE49-F238E27FC236}">
                <a16:creationId xmlns:a16="http://schemas.microsoft.com/office/drawing/2014/main" id="{CDF99140-BE26-3A61-E805-ECD7C304F2B7}"/>
              </a:ext>
            </a:extLst>
          </p:cNvPr>
          <p:cNvPicPr>
            <a:picLocks noChangeAspect="1"/>
          </p:cNvPicPr>
          <p:nvPr/>
        </p:nvPicPr>
        <p:blipFill>
          <a:blip r:embed="rId4"/>
          <a:stretch>
            <a:fillRect/>
          </a:stretch>
        </p:blipFill>
        <p:spPr>
          <a:xfrm>
            <a:off x="5807888" y="3775233"/>
            <a:ext cx="2986565" cy="1991043"/>
          </a:xfrm>
          <a:prstGeom prst="rect">
            <a:avLst/>
          </a:prstGeom>
        </p:spPr>
      </p:pic>
      <p:pic>
        <p:nvPicPr>
          <p:cNvPr id="9" name="Picture 8">
            <a:extLst>
              <a:ext uri="{FF2B5EF4-FFF2-40B4-BE49-F238E27FC236}">
                <a16:creationId xmlns:a16="http://schemas.microsoft.com/office/drawing/2014/main" id="{13EFBF54-94AF-1C52-95B5-05ED4F097516}"/>
              </a:ext>
            </a:extLst>
          </p:cNvPr>
          <p:cNvPicPr>
            <a:picLocks noChangeAspect="1"/>
          </p:cNvPicPr>
          <p:nvPr/>
        </p:nvPicPr>
        <p:blipFill>
          <a:blip r:embed="rId5"/>
          <a:stretch>
            <a:fillRect/>
          </a:stretch>
        </p:blipFill>
        <p:spPr>
          <a:xfrm>
            <a:off x="8794453" y="4183572"/>
            <a:ext cx="1303920" cy="1465823"/>
          </a:xfrm>
          <a:prstGeom prst="rect">
            <a:avLst/>
          </a:prstGeom>
        </p:spPr>
      </p:pic>
    </p:spTree>
    <p:extLst>
      <p:ext uri="{BB962C8B-B14F-4D97-AF65-F5344CB8AC3E}">
        <p14:creationId xmlns:p14="http://schemas.microsoft.com/office/powerpoint/2010/main" val="439268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2"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3" name="Oval 12">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4" name="Freeform: Shape 23">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Oval 25">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29" name="Rectangle 28">
            <a:extLst>
              <a:ext uri="{FF2B5EF4-FFF2-40B4-BE49-F238E27FC236}">
                <a16:creationId xmlns:a16="http://schemas.microsoft.com/office/drawing/2014/main" id="{97AB4D1A-6270-4D15-9F1C-349AF05AF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2553057-9FF3-400D-90FC-4F8977343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33" name="Decorative Circles">
            <a:extLst>
              <a:ext uri="{FF2B5EF4-FFF2-40B4-BE49-F238E27FC236}">
                <a16:creationId xmlns:a16="http://schemas.microsoft.com/office/drawing/2014/main" id="{FFAB95AE-AE0F-4D82-A957-C1FE11C53B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34" name="Oval 33">
              <a:extLst>
                <a:ext uri="{FF2B5EF4-FFF2-40B4-BE49-F238E27FC236}">
                  <a16:creationId xmlns:a16="http://schemas.microsoft.com/office/drawing/2014/main" id="{1A5C0E34-833A-4A81-9A27-E03E0EB21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43D5840-78C4-4DDD-A239-29FC71B8D0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EA2506C-4097-4C37-AB61-12712392E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BA1AACA-257E-441B-837C-A7436CB2E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AD1D194-BF30-4E78-B2C4-860ABCD58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51373E2-E4A1-406C-AAF4-2750E933F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71F67221-E5C0-4E62-9F4D-4E6FC8E73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Oval 2">
            <a:extLst>
              <a:ext uri="{FF2B5EF4-FFF2-40B4-BE49-F238E27FC236}">
                <a16:creationId xmlns:a16="http://schemas.microsoft.com/office/drawing/2014/main" id="{5D2FE535-33D9-4D08-9B67-47CF8CC7E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1">
            <a:extLst>
              <a:ext uri="{FF2B5EF4-FFF2-40B4-BE49-F238E27FC236}">
                <a16:creationId xmlns:a16="http://schemas.microsoft.com/office/drawing/2014/main" id="{1CB206CF-E798-414B-B6B6-2B6E96871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Graphic 46">
            <a:extLst>
              <a:ext uri="{FF2B5EF4-FFF2-40B4-BE49-F238E27FC236}">
                <a16:creationId xmlns:a16="http://schemas.microsoft.com/office/drawing/2014/main" id="{8A06537E-CB60-4703-A5FF-0C413BB017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631" t="30907" r="23362" b="17441"/>
          <a:stretch/>
        </p:blipFill>
        <p:spPr>
          <a:xfrm>
            <a:off x="9573575" y="-4327"/>
            <a:ext cx="2668147" cy="2375897"/>
          </a:xfrm>
          <a:prstGeom prst="rect">
            <a:avLst/>
          </a:prstGeom>
        </p:spPr>
      </p:pic>
      <p:sp>
        <p:nvSpPr>
          <p:cNvPr id="2" name="Title 1">
            <a:extLst>
              <a:ext uri="{FF2B5EF4-FFF2-40B4-BE49-F238E27FC236}">
                <a16:creationId xmlns:a16="http://schemas.microsoft.com/office/drawing/2014/main" id="{CD563017-AB68-DADA-7FA0-B37843AE87A0}"/>
              </a:ext>
            </a:extLst>
          </p:cNvPr>
          <p:cNvSpPr>
            <a:spLocks noGrp="1"/>
          </p:cNvSpPr>
          <p:nvPr>
            <p:ph type="title"/>
          </p:nvPr>
        </p:nvSpPr>
        <p:spPr>
          <a:xfrm>
            <a:off x="2562606" y="1122363"/>
            <a:ext cx="7063739" cy="2387600"/>
          </a:xfrm>
        </p:spPr>
        <p:txBody>
          <a:bodyPr vert="horz" lIns="91440" tIns="45720" rIns="91440" bIns="45720" rtlCol="0" anchor="b">
            <a:normAutofit/>
          </a:bodyPr>
          <a:lstStyle/>
          <a:p>
            <a:pPr algn="ctr"/>
            <a:r>
              <a:rPr lang="en-US" dirty="0"/>
              <a:t>3. Python Syntax</a:t>
            </a:r>
          </a:p>
        </p:txBody>
      </p:sp>
      <p:pic>
        <p:nvPicPr>
          <p:cNvPr id="49" name="Graphic 48">
            <a:extLst>
              <a:ext uri="{FF2B5EF4-FFF2-40B4-BE49-F238E27FC236}">
                <a16:creationId xmlns:a16="http://schemas.microsoft.com/office/drawing/2014/main" id="{7F427EE0-0478-4A7D-94D8-E51EE9ACB4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6399" y="319698"/>
            <a:ext cx="2037600" cy="2037600"/>
          </a:xfrm>
          <a:prstGeom prst="rect">
            <a:avLst/>
          </a:prstGeom>
        </p:spPr>
      </p:pic>
      <p:sp>
        <p:nvSpPr>
          <p:cNvPr id="51" name="Oval 3">
            <a:extLst>
              <a:ext uri="{FF2B5EF4-FFF2-40B4-BE49-F238E27FC236}">
                <a16:creationId xmlns:a16="http://schemas.microsoft.com/office/drawing/2014/main" id="{11C1B1CF-F716-4EA9-BB3A-85AE11437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Graphic 52">
            <a:extLst>
              <a:ext uri="{FF2B5EF4-FFF2-40B4-BE49-F238E27FC236}">
                <a16:creationId xmlns:a16="http://schemas.microsoft.com/office/drawing/2014/main" id="{37083F91-C28A-466E-A0D2-C510356BBB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55" name="Oval 4">
            <a:extLst>
              <a:ext uri="{FF2B5EF4-FFF2-40B4-BE49-F238E27FC236}">
                <a16:creationId xmlns:a16="http://schemas.microsoft.com/office/drawing/2014/main" id="{C5A4BEDA-180D-4F05-BED0-FCA62B717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3"/>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57" name="Graphic 56">
            <a:extLst>
              <a:ext uri="{FF2B5EF4-FFF2-40B4-BE49-F238E27FC236}">
                <a16:creationId xmlns:a16="http://schemas.microsoft.com/office/drawing/2014/main" id="{2CC0D334-814F-4E8B-846F-D4001B39A75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2606" t="11163" r="32354" b="30172"/>
          <a:stretch/>
        </p:blipFill>
        <p:spPr>
          <a:xfrm>
            <a:off x="9994790" y="4395253"/>
            <a:ext cx="2216879" cy="2462746"/>
          </a:xfrm>
          <a:prstGeom prst="rect">
            <a:avLst/>
          </a:prstGeom>
        </p:spPr>
      </p:pic>
    </p:spTree>
    <p:extLst>
      <p:ext uri="{BB962C8B-B14F-4D97-AF65-F5344CB8AC3E}">
        <p14:creationId xmlns:p14="http://schemas.microsoft.com/office/powerpoint/2010/main" val="3713214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6F878-BB20-BE31-1B49-5715819A7537}"/>
              </a:ext>
            </a:extLst>
          </p:cNvPr>
          <p:cNvSpPr>
            <a:spLocks noGrp="1"/>
          </p:cNvSpPr>
          <p:nvPr>
            <p:ph type="title"/>
          </p:nvPr>
        </p:nvSpPr>
        <p:spPr/>
        <p:txBody>
          <a:bodyPr>
            <a:normAutofit fontScale="90000"/>
          </a:bodyPr>
          <a:lstStyle/>
          <a:p>
            <a:r>
              <a:rPr lang="en-GB" dirty="0"/>
              <a:t>Programming languages also have syntax</a:t>
            </a:r>
            <a:endParaRPr lang="en-CH" dirty="0"/>
          </a:p>
        </p:txBody>
      </p:sp>
      <p:sp>
        <p:nvSpPr>
          <p:cNvPr id="3" name="Content Placeholder 2">
            <a:extLst>
              <a:ext uri="{FF2B5EF4-FFF2-40B4-BE49-F238E27FC236}">
                <a16:creationId xmlns:a16="http://schemas.microsoft.com/office/drawing/2014/main" id="{26392288-9C64-FD04-A534-EA701E5D5DAF}"/>
              </a:ext>
            </a:extLst>
          </p:cNvPr>
          <p:cNvSpPr>
            <a:spLocks noGrp="1"/>
          </p:cNvSpPr>
          <p:nvPr>
            <p:ph idx="1"/>
          </p:nvPr>
        </p:nvSpPr>
        <p:spPr/>
        <p:txBody>
          <a:bodyPr/>
          <a:lstStyle/>
          <a:p>
            <a:pPr marL="0" indent="0">
              <a:buNone/>
            </a:pPr>
            <a:r>
              <a:rPr lang="en-GB" dirty="0"/>
              <a:t>These three examples are “communicating” the same thing. Which one is the simplest?</a:t>
            </a:r>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21C589BB-88AA-77B5-9C23-06A7BD253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876" y="2874793"/>
            <a:ext cx="5010407" cy="3302170"/>
          </a:xfrm>
          <a:prstGeom prst="rect">
            <a:avLst/>
          </a:prstGeom>
        </p:spPr>
      </p:pic>
      <p:pic>
        <p:nvPicPr>
          <p:cNvPr id="9" name="Picture 8" descr="Graphical user interface, application, Teams&#10;&#10;Description automatically generated">
            <a:extLst>
              <a:ext uri="{FF2B5EF4-FFF2-40B4-BE49-F238E27FC236}">
                <a16:creationId xmlns:a16="http://schemas.microsoft.com/office/drawing/2014/main" id="{027A018D-5CFE-D8EB-E3B5-F9B15BD6A4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719" y="3848735"/>
            <a:ext cx="5759450" cy="1009650"/>
          </a:xfrm>
          <a:prstGeom prst="rect">
            <a:avLst/>
          </a:prstGeom>
        </p:spPr>
      </p:pic>
    </p:spTree>
    <p:extLst>
      <p:ext uri="{BB962C8B-B14F-4D97-AF65-F5344CB8AC3E}">
        <p14:creationId xmlns:p14="http://schemas.microsoft.com/office/powerpoint/2010/main" val="446708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57908DE9-5647-483E-B731-49D34A839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0">
            <a:extLst>
              <a:ext uri="{FF2B5EF4-FFF2-40B4-BE49-F238E27FC236}">
                <a16:creationId xmlns:a16="http://schemas.microsoft.com/office/drawing/2014/main" id="{926962B4-5DCE-4745-A877-F7237DA68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4" name="Freeform: Shape 12">
            <a:extLst>
              <a:ext uri="{FF2B5EF4-FFF2-40B4-BE49-F238E27FC236}">
                <a16:creationId xmlns:a16="http://schemas.microsoft.com/office/drawing/2014/main" id="{FFC31C6D-653C-4C57-B226-ED6CE571F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2590" y="0"/>
            <a:ext cx="8389411" cy="6858000"/>
          </a:xfrm>
          <a:custGeom>
            <a:avLst/>
            <a:gdLst>
              <a:gd name="connsiteX0" fmla="*/ 1405847 w 8389411"/>
              <a:gd name="connsiteY0" fmla="*/ 0 h 6858000"/>
              <a:gd name="connsiteX1" fmla="*/ 8389411 w 8389411"/>
              <a:gd name="connsiteY1" fmla="*/ 0 h 6858000"/>
              <a:gd name="connsiteX2" fmla="*/ 8389411 w 8389411"/>
              <a:gd name="connsiteY2" fmla="*/ 6858000 h 6858000"/>
              <a:gd name="connsiteX3" fmla="*/ 1403382 w 8389411"/>
              <a:gd name="connsiteY3" fmla="*/ 6858000 h 6858000"/>
              <a:gd name="connsiteX4" fmla="*/ 1126450 w 8389411"/>
              <a:gd name="connsiteY4" fmla="*/ 6554701 h 6858000"/>
              <a:gd name="connsiteX5" fmla="*/ 0 w 8389411"/>
              <a:gd name="connsiteY5" fmla="*/ 3431347 h 6858000"/>
              <a:gd name="connsiteX6" fmla="*/ 1281495 w 8389411"/>
              <a:gd name="connsiteY6" fmla="*/ 1298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411" h="6858000">
                <a:moveTo>
                  <a:pt x="1405847" y="0"/>
                </a:moveTo>
                <a:lnTo>
                  <a:pt x="8389411" y="0"/>
                </a:lnTo>
                <a:lnTo>
                  <a:pt x="8389411" y="6858000"/>
                </a:lnTo>
                <a:lnTo>
                  <a:pt x="1403382" y="6858000"/>
                </a:lnTo>
                <a:lnTo>
                  <a:pt x="1126450" y="6554701"/>
                </a:lnTo>
                <a:cubicBezTo>
                  <a:pt x="422736" y="5705928"/>
                  <a:pt x="0" y="4617776"/>
                  <a:pt x="0" y="3431347"/>
                </a:cubicBezTo>
                <a:cubicBezTo>
                  <a:pt x="0" y="2160173"/>
                  <a:pt x="485281" y="1001818"/>
                  <a:pt x="1281495" y="1298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25" name="decorative circles">
            <a:extLst>
              <a:ext uri="{FF2B5EF4-FFF2-40B4-BE49-F238E27FC236}">
                <a16:creationId xmlns:a16="http://schemas.microsoft.com/office/drawing/2014/main" id="{C310B041-3468-403A-926B-E3C1CF4433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4914" y="299808"/>
            <a:ext cx="11521822" cy="6038357"/>
            <a:chOff x="244914" y="299808"/>
            <a:chExt cx="11521822" cy="6038357"/>
          </a:xfrm>
        </p:grpSpPr>
        <p:sp>
          <p:nvSpPr>
            <p:cNvPr id="26" name="Oval 15">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00295" y="51570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16">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17">
              <a:extLst>
                <a:ext uri="{FF2B5EF4-FFF2-40B4-BE49-F238E27FC236}">
                  <a16:creationId xmlns:a16="http://schemas.microsoft.com/office/drawing/2014/main" id="{73902316-BF90-4159-9FD2-6CFCCF7BE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8">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5899" y="574164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9">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0333" y="60323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914" y="582103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892C438-3ACC-58A5-3191-7C94AC9AED90}"/>
              </a:ext>
            </a:extLst>
          </p:cNvPr>
          <p:cNvSpPr>
            <a:spLocks noGrp="1"/>
          </p:cNvSpPr>
          <p:nvPr>
            <p:ph type="title"/>
          </p:nvPr>
        </p:nvSpPr>
        <p:spPr>
          <a:xfrm>
            <a:off x="1613132" y="1697236"/>
            <a:ext cx="2862591" cy="5157049"/>
          </a:xfrm>
        </p:spPr>
        <p:txBody>
          <a:bodyPr anchor="ctr">
            <a:normAutofit/>
          </a:bodyPr>
          <a:lstStyle/>
          <a:p>
            <a:r>
              <a:rPr lang="en-GB" sz="4400" dirty="0"/>
              <a:t> Why Python?</a:t>
            </a:r>
            <a:endParaRPr lang="en-CH" sz="4400" dirty="0"/>
          </a:p>
        </p:txBody>
      </p:sp>
      <p:graphicFrame>
        <p:nvGraphicFramePr>
          <p:cNvPr id="31" name="Content Placeholder 2">
            <a:extLst>
              <a:ext uri="{FF2B5EF4-FFF2-40B4-BE49-F238E27FC236}">
                <a16:creationId xmlns:a16="http://schemas.microsoft.com/office/drawing/2014/main" id="{1313FE78-FA45-DDCE-DA9B-5BB0756D1956}"/>
              </a:ext>
            </a:extLst>
          </p:cNvPr>
          <p:cNvGraphicFramePr>
            <a:graphicFrameLocks noGrp="1"/>
          </p:cNvGraphicFramePr>
          <p:nvPr>
            <p:ph idx="1"/>
            <p:extLst>
              <p:ext uri="{D42A27DB-BD31-4B8C-83A1-F6EECF244321}">
                <p14:modId xmlns:p14="http://schemas.microsoft.com/office/powerpoint/2010/main" val="2242363722"/>
              </p:ext>
            </p:extLst>
          </p:nvPr>
        </p:nvGraphicFramePr>
        <p:xfrm>
          <a:off x="4629151" y="952022"/>
          <a:ext cx="7117918" cy="5157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702A536D-4D4D-11E3-11A5-2264AE2E5EA4}"/>
              </a:ext>
            </a:extLst>
          </p:cNvPr>
          <p:cNvSpPr txBox="1"/>
          <p:nvPr/>
        </p:nvSpPr>
        <p:spPr>
          <a:xfrm>
            <a:off x="311824" y="304976"/>
            <a:ext cx="2692813" cy="923330"/>
          </a:xfrm>
          <a:prstGeom prst="rect">
            <a:avLst/>
          </a:prstGeom>
          <a:noFill/>
        </p:spPr>
        <p:txBody>
          <a:bodyPr wrap="square" rtlCol="0">
            <a:spAutoFit/>
          </a:bodyPr>
          <a:lstStyle/>
          <a:p>
            <a:r>
              <a:rPr lang="en-GB" dirty="0"/>
              <a:t>Did you know that Python was created by </a:t>
            </a:r>
            <a:r>
              <a:rPr lang="en-GB" b="1" dirty="0">
                <a:solidFill>
                  <a:schemeClr val="accent2">
                    <a:lumMod val="60000"/>
                    <a:lumOff val="40000"/>
                  </a:schemeClr>
                </a:solidFill>
              </a:rPr>
              <a:t>Guido van Rossum</a:t>
            </a:r>
            <a:r>
              <a:rPr lang="en-GB" dirty="0"/>
              <a:t> in the 1980s?</a:t>
            </a:r>
            <a:endParaRPr lang="en-CH" dirty="0"/>
          </a:p>
        </p:txBody>
      </p:sp>
      <p:pic>
        <p:nvPicPr>
          <p:cNvPr id="3" name="Picture 2">
            <a:extLst>
              <a:ext uri="{FF2B5EF4-FFF2-40B4-BE49-F238E27FC236}">
                <a16:creationId xmlns:a16="http://schemas.microsoft.com/office/drawing/2014/main" id="{E849A457-2D4B-2052-9C1C-13A866386A4C}"/>
              </a:ext>
            </a:extLst>
          </p:cNvPr>
          <p:cNvPicPr>
            <a:picLocks noChangeAspect="1"/>
          </p:cNvPicPr>
          <p:nvPr/>
        </p:nvPicPr>
        <p:blipFill>
          <a:blip r:embed="rId7"/>
          <a:stretch>
            <a:fillRect/>
          </a:stretch>
        </p:blipFill>
        <p:spPr>
          <a:xfrm>
            <a:off x="410333" y="1284399"/>
            <a:ext cx="2466199" cy="1641143"/>
          </a:xfrm>
          <a:prstGeom prst="rect">
            <a:avLst/>
          </a:prstGeom>
        </p:spPr>
      </p:pic>
    </p:spTree>
    <p:extLst>
      <p:ext uri="{BB962C8B-B14F-4D97-AF65-F5344CB8AC3E}">
        <p14:creationId xmlns:p14="http://schemas.microsoft.com/office/powerpoint/2010/main" val="3917114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B6531-D33C-5E16-2474-6D6D044DEA7B}"/>
              </a:ext>
            </a:extLst>
          </p:cNvPr>
          <p:cNvSpPr>
            <a:spLocks noGrp="1"/>
          </p:cNvSpPr>
          <p:nvPr>
            <p:ph type="title"/>
          </p:nvPr>
        </p:nvSpPr>
        <p:spPr/>
        <p:txBody>
          <a:bodyPr/>
          <a:lstStyle/>
          <a:p>
            <a:r>
              <a:rPr lang="en-GB" dirty="0"/>
              <a:t>Python Interpreters</a:t>
            </a:r>
            <a:endParaRPr lang="en-CH" dirty="0"/>
          </a:p>
        </p:txBody>
      </p:sp>
      <p:sp>
        <p:nvSpPr>
          <p:cNvPr id="3" name="Content Placeholder 2">
            <a:extLst>
              <a:ext uri="{FF2B5EF4-FFF2-40B4-BE49-F238E27FC236}">
                <a16:creationId xmlns:a16="http://schemas.microsoft.com/office/drawing/2014/main" id="{EED1A360-42B8-3693-69D0-331DABA4C07D}"/>
              </a:ext>
            </a:extLst>
          </p:cNvPr>
          <p:cNvSpPr>
            <a:spLocks noGrp="1"/>
          </p:cNvSpPr>
          <p:nvPr>
            <p:ph idx="1"/>
          </p:nvPr>
        </p:nvSpPr>
        <p:spPr/>
        <p:txBody>
          <a:bodyPr/>
          <a:lstStyle/>
          <a:p>
            <a:r>
              <a:rPr lang="en-GB" dirty="0"/>
              <a:t>Makes sure that code is written correctly (syntax check).</a:t>
            </a:r>
          </a:p>
          <a:p>
            <a:r>
              <a:rPr lang="en-GB" dirty="0"/>
              <a:t>Then compiles Python code and executes the code as well.</a:t>
            </a:r>
          </a:p>
          <a:p>
            <a:r>
              <a:rPr lang="en-GB" dirty="0"/>
              <a:t>We will use the Python Interpreter </a:t>
            </a:r>
            <a:r>
              <a:rPr lang="en-GB" b="1" dirty="0">
                <a:solidFill>
                  <a:schemeClr val="accent2">
                    <a:lumMod val="60000"/>
                    <a:lumOff val="40000"/>
                  </a:schemeClr>
                </a:solidFill>
              </a:rPr>
              <a:t>“</a:t>
            </a:r>
            <a:r>
              <a:rPr lang="en-GB" b="1" dirty="0" err="1">
                <a:solidFill>
                  <a:schemeClr val="accent2">
                    <a:lumMod val="60000"/>
                    <a:lumOff val="40000"/>
                  </a:schemeClr>
                </a:solidFill>
              </a:rPr>
              <a:t>Jupyter</a:t>
            </a:r>
            <a:r>
              <a:rPr lang="en-GB" b="1" dirty="0">
                <a:solidFill>
                  <a:schemeClr val="accent2">
                    <a:lumMod val="60000"/>
                    <a:lumOff val="40000"/>
                  </a:schemeClr>
                </a:solidFill>
              </a:rPr>
              <a:t> Notebooks”</a:t>
            </a:r>
            <a:r>
              <a:rPr lang="en-GB" dirty="0"/>
              <a:t>. </a:t>
            </a:r>
          </a:p>
          <a:p>
            <a:endParaRPr lang="en-CH" dirty="0"/>
          </a:p>
        </p:txBody>
      </p:sp>
      <p:pic>
        <p:nvPicPr>
          <p:cNvPr id="7" name="Picture 6" descr="Graphical user interface, application&#10;&#10;Description automatically generated">
            <a:extLst>
              <a:ext uri="{FF2B5EF4-FFF2-40B4-BE49-F238E27FC236}">
                <a16:creationId xmlns:a16="http://schemas.microsoft.com/office/drawing/2014/main" id="{3C271C67-E82E-1D9D-9571-E2659E8E1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222" y="3220720"/>
            <a:ext cx="6321778" cy="3556000"/>
          </a:xfrm>
          <a:prstGeom prst="rect">
            <a:avLst/>
          </a:prstGeom>
        </p:spPr>
      </p:pic>
    </p:spTree>
    <p:extLst>
      <p:ext uri="{BB962C8B-B14F-4D97-AF65-F5344CB8AC3E}">
        <p14:creationId xmlns:p14="http://schemas.microsoft.com/office/powerpoint/2010/main" val="787662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C500F-C59F-2B79-C516-B0295B509805}"/>
              </a:ext>
            </a:extLst>
          </p:cNvPr>
          <p:cNvSpPr>
            <a:spLocks noGrp="1"/>
          </p:cNvSpPr>
          <p:nvPr>
            <p:ph type="title"/>
          </p:nvPr>
        </p:nvSpPr>
        <p:spPr/>
        <p:txBody>
          <a:bodyPr>
            <a:normAutofit fontScale="90000"/>
          </a:bodyPr>
          <a:lstStyle/>
          <a:p>
            <a:r>
              <a:rPr lang="en-GB" dirty="0"/>
              <a:t>Run python scripts with </a:t>
            </a:r>
            <a:r>
              <a:rPr lang="en-GB" dirty="0" err="1"/>
              <a:t>Jupyter</a:t>
            </a:r>
            <a:r>
              <a:rPr lang="en-GB" dirty="0"/>
              <a:t> Notebooks</a:t>
            </a:r>
            <a:endParaRPr lang="en-CH"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2929BE13-8C9B-94B8-4664-D79C16D2EB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5000" y="2231060"/>
            <a:ext cx="10659110" cy="3544745"/>
          </a:xfrm>
        </p:spPr>
      </p:pic>
      <p:sp>
        <p:nvSpPr>
          <p:cNvPr id="7" name="TextBox 6">
            <a:extLst>
              <a:ext uri="{FF2B5EF4-FFF2-40B4-BE49-F238E27FC236}">
                <a16:creationId xmlns:a16="http://schemas.microsoft.com/office/drawing/2014/main" id="{62CD96B8-6060-9F91-6A05-3FBE1BAC110A}"/>
              </a:ext>
            </a:extLst>
          </p:cNvPr>
          <p:cNvSpPr txBox="1"/>
          <p:nvPr/>
        </p:nvSpPr>
        <p:spPr>
          <a:xfrm flipH="1">
            <a:off x="9032240" y="1406876"/>
            <a:ext cx="129032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dirty="0"/>
              <a:t>Live coding</a:t>
            </a:r>
            <a:endParaRPr lang="en-CH" dirty="0"/>
          </a:p>
        </p:txBody>
      </p:sp>
    </p:spTree>
    <p:extLst>
      <p:ext uri="{BB962C8B-B14F-4D97-AF65-F5344CB8AC3E}">
        <p14:creationId xmlns:p14="http://schemas.microsoft.com/office/powerpoint/2010/main" val="2284901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F4413-06EB-760B-4823-29E1327F768E}"/>
              </a:ext>
            </a:extLst>
          </p:cNvPr>
          <p:cNvSpPr>
            <a:spLocks noGrp="1"/>
          </p:cNvSpPr>
          <p:nvPr>
            <p:ph type="title"/>
          </p:nvPr>
        </p:nvSpPr>
        <p:spPr/>
        <p:txBody>
          <a:bodyPr/>
          <a:lstStyle/>
          <a:p>
            <a:r>
              <a:rPr lang="en-GB" dirty="0"/>
              <a:t>Python likes text, but also numbers.</a:t>
            </a:r>
            <a:endParaRPr lang="en-CH" dirty="0"/>
          </a:p>
        </p:txBody>
      </p:sp>
      <p:pic>
        <p:nvPicPr>
          <p:cNvPr id="5" name="Content Placeholder 4" descr="Graphical user interface, application&#10;&#10;Description automatically generated">
            <a:extLst>
              <a:ext uri="{FF2B5EF4-FFF2-40B4-BE49-F238E27FC236}">
                <a16:creationId xmlns:a16="http://schemas.microsoft.com/office/drawing/2014/main" id="{5B70F758-4863-C020-83A0-8AA141280F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8725" y="2297822"/>
            <a:ext cx="10074550" cy="2262355"/>
          </a:xfrm>
        </p:spPr>
      </p:pic>
      <p:sp>
        <p:nvSpPr>
          <p:cNvPr id="6" name="TextBox 5">
            <a:extLst>
              <a:ext uri="{FF2B5EF4-FFF2-40B4-BE49-F238E27FC236}">
                <a16:creationId xmlns:a16="http://schemas.microsoft.com/office/drawing/2014/main" id="{D8968154-368F-E06E-14B2-9F9CCF683B5F}"/>
              </a:ext>
            </a:extLst>
          </p:cNvPr>
          <p:cNvSpPr txBox="1"/>
          <p:nvPr/>
        </p:nvSpPr>
        <p:spPr>
          <a:xfrm>
            <a:off x="8879840" y="1809589"/>
            <a:ext cx="12192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GB" dirty="0"/>
              <a:t>Live coding</a:t>
            </a:r>
            <a:endParaRPr lang="en-CH" dirty="0"/>
          </a:p>
        </p:txBody>
      </p:sp>
    </p:spTree>
    <p:extLst>
      <p:ext uri="{BB962C8B-B14F-4D97-AF65-F5344CB8AC3E}">
        <p14:creationId xmlns:p14="http://schemas.microsoft.com/office/powerpoint/2010/main" val="3332965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BD703-25E0-0EE6-EBB7-A506DC1014AD}"/>
              </a:ext>
            </a:extLst>
          </p:cNvPr>
          <p:cNvSpPr>
            <a:spLocks noGrp="1"/>
          </p:cNvSpPr>
          <p:nvPr>
            <p:ph type="title"/>
          </p:nvPr>
        </p:nvSpPr>
        <p:spPr/>
        <p:txBody>
          <a:bodyPr/>
          <a:lstStyle/>
          <a:p>
            <a:r>
              <a:rPr lang="en-GB" dirty="0"/>
              <a:t>TABLE OF CONTENTS</a:t>
            </a:r>
            <a:endParaRPr lang="en-CH" dirty="0"/>
          </a:p>
        </p:txBody>
      </p:sp>
      <p:sp>
        <p:nvSpPr>
          <p:cNvPr id="3" name="Content Placeholder 2">
            <a:extLst>
              <a:ext uri="{FF2B5EF4-FFF2-40B4-BE49-F238E27FC236}">
                <a16:creationId xmlns:a16="http://schemas.microsoft.com/office/drawing/2014/main" id="{58D10449-0BC8-80D1-55B6-39F387FFA35A}"/>
              </a:ext>
            </a:extLst>
          </p:cNvPr>
          <p:cNvSpPr>
            <a:spLocks noGrp="1"/>
          </p:cNvSpPr>
          <p:nvPr>
            <p:ph idx="1"/>
          </p:nvPr>
        </p:nvSpPr>
        <p:spPr/>
        <p:txBody>
          <a:bodyPr>
            <a:normAutofit/>
          </a:bodyPr>
          <a:lstStyle/>
          <a:p>
            <a:r>
              <a:rPr lang="en-GB" dirty="0"/>
              <a:t>General Introduction</a:t>
            </a:r>
          </a:p>
          <a:p>
            <a:r>
              <a:rPr lang="en-GB" dirty="0"/>
              <a:t>Introduction to Programming</a:t>
            </a:r>
          </a:p>
          <a:p>
            <a:r>
              <a:rPr lang="en-GB" dirty="0"/>
              <a:t>Python Syntax</a:t>
            </a:r>
          </a:p>
          <a:p>
            <a:r>
              <a:rPr lang="en-GB" dirty="0"/>
              <a:t>Data Types (string, float, integer, Boolean).</a:t>
            </a:r>
          </a:p>
          <a:p>
            <a:r>
              <a:rPr lang="en-GB" dirty="0"/>
              <a:t>Data structures (lists, tuples, dictionaries, string). </a:t>
            </a:r>
          </a:p>
          <a:p>
            <a:r>
              <a:rPr lang="en-GB" dirty="0"/>
              <a:t>Methods</a:t>
            </a:r>
          </a:p>
          <a:p>
            <a:r>
              <a:rPr lang="en-GB" dirty="0"/>
              <a:t>Functions</a:t>
            </a:r>
          </a:p>
          <a:p>
            <a:r>
              <a:rPr lang="en-GB" dirty="0"/>
              <a:t>Control Flow</a:t>
            </a:r>
          </a:p>
          <a:p>
            <a:r>
              <a:rPr lang="en-GB" dirty="0"/>
              <a:t>Debugging</a:t>
            </a:r>
          </a:p>
          <a:p>
            <a:r>
              <a:rPr lang="en-GB" dirty="0"/>
              <a:t>Basics of reading and writing files.</a:t>
            </a:r>
          </a:p>
          <a:p>
            <a:pPr marL="0" indent="0">
              <a:buNone/>
            </a:pPr>
            <a:endParaRPr lang="en-CH" dirty="0"/>
          </a:p>
        </p:txBody>
      </p:sp>
    </p:spTree>
    <p:extLst>
      <p:ext uri="{BB962C8B-B14F-4D97-AF65-F5344CB8AC3E}">
        <p14:creationId xmlns:p14="http://schemas.microsoft.com/office/powerpoint/2010/main" val="936570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67E9E18E-A11C-B170-3C9D-5AFD1574B8D8}"/>
              </a:ext>
            </a:extLst>
          </p:cNvPr>
          <p:cNvSpPr>
            <a:spLocks noGrp="1"/>
          </p:cNvSpPr>
          <p:nvPr>
            <p:ph type="title"/>
          </p:nvPr>
        </p:nvSpPr>
        <p:spPr>
          <a:xfrm>
            <a:off x="3327722" y="777240"/>
            <a:ext cx="5782804" cy="2493876"/>
          </a:xfrm>
        </p:spPr>
        <p:txBody>
          <a:bodyPr anchor="b">
            <a:normAutofit/>
          </a:bodyPr>
          <a:lstStyle/>
          <a:p>
            <a:pPr algn="ctr"/>
            <a:r>
              <a:rPr lang="en-GB" sz="4400" dirty="0"/>
              <a:t>4. Data Types</a:t>
            </a:r>
            <a:endParaRPr lang="en-CH" sz="4400" dirty="0"/>
          </a:p>
        </p:txBody>
      </p:sp>
      <p:sp>
        <p:nvSpPr>
          <p:cNvPr id="71" name="Content Placeholder 2">
            <a:extLst>
              <a:ext uri="{FF2B5EF4-FFF2-40B4-BE49-F238E27FC236}">
                <a16:creationId xmlns:a16="http://schemas.microsoft.com/office/drawing/2014/main" id="{3E5AAD35-9805-3836-A0E4-A9E07DD0C6F4}"/>
              </a:ext>
            </a:extLst>
          </p:cNvPr>
          <p:cNvSpPr>
            <a:spLocks noGrp="1"/>
          </p:cNvSpPr>
          <p:nvPr>
            <p:ph idx="1"/>
          </p:nvPr>
        </p:nvSpPr>
        <p:spPr>
          <a:xfrm>
            <a:off x="3327722" y="3429000"/>
            <a:ext cx="5782804" cy="2333562"/>
          </a:xfrm>
        </p:spPr>
        <p:txBody>
          <a:bodyPr anchor="t">
            <a:normAutofit/>
          </a:bodyPr>
          <a:lstStyle/>
          <a:p>
            <a:pPr algn="ctr"/>
            <a:r>
              <a:rPr lang="en-GB" sz="1800" dirty="0"/>
              <a:t>String</a:t>
            </a:r>
          </a:p>
          <a:p>
            <a:pPr algn="ctr"/>
            <a:r>
              <a:rPr lang="en-GB" sz="1800" dirty="0"/>
              <a:t>Float</a:t>
            </a:r>
          </a:p>
          <a:p>
            <a:pPr algn="ctr"/>
            <a:r>
              <a:rPr lang="en-GB" sz="1800" dirty="0"/>
              <a:t>Integer</a:t>
            </a:r>
          </a:p>
          <a:p>
            <a:pPr algn="ctr"/>
            <a:r>
              <a:rPr lang="en-GB" sz="1800" dirty="0"/>
              <a:t>Boolean</a:t>
            </a:r>
            <a:endParaRPr lang="en-CH" sz="1800" dirty="0"/>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72"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80"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81"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82"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3115806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90D9E-27FA-A181-86C8-A47668B2E2F5}"/>
              </a:ext>
            </a:extLst>
          </p:cNvPr>
          <p:cNvSpPr>
            <a:spLocks noGrp="1"/>
          </p:cNvSpPr>
          <p:nvPr>
            <p:ph type="title"/>
          </p:nvPr>
        </p:nvSpPr>
        <p:spPr/>
        <p:txBody>
          <a:bodyPr/>
          <a:lstStyle/>
          <a:p>
            <a:r>
              <a:rPr lang="en-GB" dirty="0"/>
              <a:t>Data types</a:t>
            </a:r>
            <a:endParaRPr lang="en-CH" dirty="0"/>
          </a:p>
        </p:txBody>
      </p:sp>
      <p:sp>
        <p:nvSpPr>
          <p:cNvPr id="3" name="Content Placeholder 2">
            <a:extLst>
              <a:ext uri="{FF2B5EF4-FFF2-40B4-BE49-F238E27FC236}">
                <a16:creationId xmlns:a16="http://schemas.microsoft.com/office/drawing/2014/main" id="{5619E031-2061-F89B-487A-1CBA6BD09009}"/>
              </a:ext>
            </a:extLst>
          </p:cNvPr>
          <p:cNvSpPr>
            <a:spLocks noGrp="1"/>
          </p:cNvSpPr>
          <p:nvPr>
            <p:ph idx="1"/>
          </p:nvPr>
        </p:nvSpPr>
        <p:spPr>
          <a:xfrm>
            <a:off x="777240" y="2141537"/>
            <a:ext cx="10659110" cy="4351338"/>
          </a:xfrm>
        </p:spPr>
        <p:txBody>
          <a:bodyPr/>
          <a:lstStyle/>
          <a:p>
            <a:pPr marL="0" indent="0">
              <a:buNone/>
            </a:pPr>
            <a:endParaRPr lang="en-GB" b="1" dirty="0">
              <a:solidFill>
                <a:schemeClr val="accent2">
                  <a:lumMod val="60000"/>
                  <a:lumOff val="40000"/>
                </a:schemeClr>
              </a:solidFill>
            </a:endParaRPr>
          </a:p>
          <a:p>
            <a:pPr marL="0" indent="0">
              <a:buNone/>
            </a:pPr>
            <a:r>
              <a:rPr lang="en-GB" b="1" dirty="0">
                <a:solidFill>
                  <a:schemeClr val="accent2">
                    <a:lumMod val="60000"/>
                    <a:lumOff val="40000"/>
                  </a:schemeClr>
                </a:solidFill>
              </a:rPr>
              <a:t>                                                                           </a:t>
            </a:r>
            <a:r>
              <a:rPr lang="en-GB" b="1" dirty="0">
                <a:solidFill>
                  <a:schemeClr val="accent1"/>
                </a:solidFill>
              </a:rPr>
              <a:t>2</a:t>
            </a:r>
          </a:p>
          <a:p>
            <a:pPr marL="0" indent="0">
              <a:buNone/>
            </a:pPr>
            <a:r>
              <a:rPr lang="en-GB" b="1" dirty="0">
                <a:solidFill>
                  <a:schemeClr val="accent2">
                    <a:lumMod val="60000"/>
                    <a:lumOff val="40000"/>
                  </a:schemeClr>
                </a:solidFill>
              </a:rPr>
              <a:t>                                              </a:t>
            </a:r>
            <a:r>
              <a:rPr lang="en-GB" sz="2400" b="1" dirty="0"/>
              <a:t>Integers</a:t>
            </a:r>
            <a:r>
              <a:rPr lang="en-GB" sz="2400" b="1" dirty="0">
                <a:solidFill>
                  <a:schemeClr val="accent2">
                    <a:lumMod val="60000"/>
                    <a:lumOff val="40000"/>
                  </a:schemeClr>
                </a:solidFill>
              </a:rPr>
              <a:t>          </a:t>
            </a:r>
            <a:r>
              <a:rPr lang="en-GB" b="1" dirty="0">
                <a:solidFill>
                  <a:schemeClr val="accent1"/>
                </a:solidFill>
              </a:rPr>
              <a:t>10,000</a:t>
            </a:r>
          </a:p>
          <a:p>
            <a:pPr marL="0" indent="0">
              <a:buNone/>
            </a:pPr>
            <a:r>
              <a:rPr lang="en-GB" b="1" dirty="0">
                <a:solidFill>
                  <a:schemeClr val="accent2">
                    <a:lumMod val="60000"/>
                    <a:lumOff val="40000"/>
                  </a:schemeClr>
                </a:solidFill>
              </a:rPr>
              <a:t>                                                                             </a:t>
            </a:r>
            <a:r>
              <a:rPr lang="en-GB" b="1" dirty="0">
                <a:solidFill>
                  <a:schemeClr val="accent1"/>
                </a:solidFill>
              </a:rPr>
              <a:t>-5                                                                  “Hello World”</a:t>
            </a:r>
          </a:p>
          <a:p>
            <a:pPr marL="0" indent="0">
              <a:buNone/>
            </a:pPr>
            <a:r>
              <a:rPr lang="en-GB" b="1" dirty="0">
                <a:solidFill>
                  <a:schemeClr val="accent2">
                    <a:lumMod val="60000"/>
                    <a:lumOff val="40000"/>
                  </a:schemeClr>
                </a:solidFill>
              </a:rPr>
              <a:t>   </a:t>
            </a:r>
            <a:r>
              <a:rPr lang="en-GB" sz="2800" b="1" dirty="0">
                <a:solidFill>
                  <a:schemeClr val="accent2">
                    <a:lumMod val="60000"/>
                    <a:lumOff val="40000"/>
                  </a:schemeClr>
                </a:solidFill>
              </a:rPr>
              <a:t>NUMBERS  </a:t>
            </a:r>
            <a:r>
              <a:rPr lang="en-GB" b="1" dirty="0">
                <a:solidFill>
                  <a:schemeClr val="accent2">
                    <a:lumMod val="60000"/>
                    <a:lumOff val="40000"/>
                  </a:schemeClr>
                </a:solidFill>
              </a:rPr>
              <a:t>                                                                      </a:t>
            </a:r>
            <a:r>
              <a:rPr lang="en-GB" sz="2800" b="1" dirty="0">
                <a:solidFill>
                  <a:schemeClr val="accent2">
                    <a:lumMod val="60000"/>
                    <a:lumOff val="40000"/>
                  </a:schemeClr>
                </a:solidFill>
              </a:rPr>
              <a:t>TEXT (Strings)      </a:t>
            </a:r>
            <a:r>
              <a:rPr lang="en-GB" b="1" dirty="0">
                <a:solidFill>
                  <a:schemeClr val="accent2">
                    <a:lumMod val="60000"/>
                    <a:lumOff val="40000"/>
                  </a:schemeClr>
                </a:solidFill>
              </a:rPr>
              <a:t>‘Hello World’ </a:t>
            </a:r>
          </a:p>
          <a:p>
            <a:pPr marL="0" indent="0">
              <a:buNone/>
            </a:pPr>
            <a:r>
              <a:rPr lang="en-GB" b="1" dirty="0">
                <a:solidFill>
                  <a:schemeClr val="accent2">
                    <a:lumMod val="60000"/>
                    <a:lumOff val="40000"/>
                  </a:schemeClr>
                </a:solidFill>
              </a:rPr>
              <a:t>                                                                    </a:t>
            </a:r>
            <a:r>
              <a:rPr lang="en-GB" b="1" dirty="0">
                <a:solidFill>
                  <a:schemeClr val="accent1"/>
                </a:solidFill>
              </a:rPr>
              <a:t>1.3                                                                          “5”</a:t>
            </a:r>
          </a:p>
          <a:p>
            <a:pPr marL="0" indent="0">
              <a:buNone/>
            </a:pPr>
            <a:r>
              <a:rPr lang="en-GB" b="1" dirty="0"/>
              <a:t>                                               </a:t>
            </a:r>
            <a:r>
              <a:rPr lang="en-GB" sz="2400" b="1" dirty="0"/>
              <a:t>Floats</a:t>
            </a:r>
            <a:r>
              <a:rPr lang="en-GB" sz="2800" b="1" dirty="0"/>
              <a:t>  </a:t>
            </a:r>
            <a:r>
              <a:rPr lang="en-GB" sz="2800" b="1" dirty="0">
                <a:solidFill>
                  <a:schemeClr val="accent2">
                    <a:lumMod val="60000"/>
                    <a:lumOff val="40000"/>
                  </a:schemeClr>
                </a:solidFill>
              </a:rPr>
              <a:t>   </a:t>
            </a:r>
            <a:r>
              <a:rPr lang="en-GB" b="1" dirty="0">
                <a:solidFill>
                  <a:schemeClr val="accent1"/>
                </a:solidFill>
              </a:rPr>
              <a:t>3.222222</a:t>
            </a:r>
          </a:p>
          <a:p>
            <a:pPr marL="0" indent="0">
              <a:buNone/>
            </a:pPr>
            <a:r>
              <a:rPr lang="en-GB" b="1" dirty="0">
                <a:solidFill>
                  <a:schemeClr val="accent2">
                    <a:lumMod val="60000"/>
                    <a:lumOff val="40000"/>
                  </a:schemeClr>
                </a:solidFill>
              </a:rPr>
              <a:t>                                                                     </a:t>
            </a:r>
            <a:r>
              <a:rPr lang="en-GB" b="1" dirty="0">
                <a:solidFill>
                  <a:schemeClr val="accent1"/>
                </a:solidFill>
              </a:rPr>
              <a:t>4.5</a:t>
            </a:r>
          </a:p>
        </p:txBody>
      </p:sp>
      <p:sp>
        <p:nvSpPr>
          <p:cNvPr id="5" name="Left Brace 4">
            <a:extLst>
              <a:ext uri="{FF2B5EF4-FFF2-40B4-BE49-F238E27FC236}">
                <a16:creationId xmlns:a16="http://schemas.microsoft.com/office/drawing/2014/main" id="{2AE5082E-9FA9-9AB4-E3D9-9F2D0277134F}"/>
              </a:ext>
            </a:extLst>
          </p:cNvPr>
          <p:cNvSpPr/>
          <p:nvPr/>
        </p:nvSpPr>
        <p:spPr>
          <a:xfrm>
            <a:off x="4768850" y="2350056"/>
            <a:ext cx="325120" cy="14427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6" name="Left Brace 5">
            <a:extLst>
              <a:ext uri="{FF2B5EF4-FFF2-40B4-BE49-F238E27FC236}">
                <a16:creationId xmlns:a16="http://schemas.microsoft.com/office/drawing/2014/main" id="{DE8E4C2D-5E65-8E7E-8F81-789CA125C876}"/>
              </a:ext>
            </a:extLst>
          </p:cNvPr>
          <p:cNvSpPr/>
          <p:nvPr/>
        </p:nvSpPr>
        <p:spPr>
          <a:xfrm>
            <a:off x="4443730" y="4317206"/>
            <a:ext cx="325120" cy="13255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7" name="Left Brace 6">
            <a:extLst>
              <a:ext uri="{FF2B5EF4-FFF2-40B4-BE49-F238E27FC236}">
                <a16:creationId xmlns:a16="http://schemas.microsoft.com/office/drawing/2014/main" id="{34FA548A-187A-8830-4BA2-E7720A24A49E}"/>
              </a:ext>
            </a:extLst>
          </p:cNvPr>
          <p:cNvSpPr/>
          <p:nvPr/>
        </p:nvSpPr>
        <p:spPr>
          <a:xfrm>
            <a:off x="2730500" y="2033746"/>
            <a:ext cx="1148080" cy="39350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dirty="0"/>
          </a:p>
        </p:txBody>
      </p:sp>
      <p:sp>
        <p:nvSpPr>
          <p:cNvPr id="8" name="Left Brace 7">
            <a:extLst>
              <a:ext uri="{FF2B5EF4-FFF2-40B4-BE49-F238E27FC236}">
                <a16:creationId xmlns:a16="http://schemas.microsoft.com/office/drawing/2014/main" id="{B5159493-61F7-935D-900E-004814799453}"/>
              </a:ext>
            </a:extLst>
          </p:cNvPr>
          <p:cNvSpPr/>
          <p:nvPr/>
        </p:nvSpPr>
        <p:spPr>
          <a:xfrm>
            <a:off x="8811260" y="3071416"/>
            <a:ext cx="325120" cy="1930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Tree>
    <p:extLst>
      <p:ext uri="{BB962C8B-B14F-4D97-AF65-F5344CB8AC3E}">
        <p14:creationId xmlns:p14="http://schemas.microsoft.com/office/powerpoint/2010/main" val="2690390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E7494E-B9A1-8133-B97F-9A6F4470CD98}"/>
              </a:ext>
            </a:extLst>
          </p:cNvPr>
          <p:cNvSpPr>
            <a:spLocks noGrp="1"/>
          </p:cNvSpPr>
          <p:nvPr>
            <p:ph idx="1"/>
          </p:nvPr>
        </p:nvSpPr>
        <p:spPr/>
        <p:txBody>
          <a:bodyPr/>
          <a:lstStyle/>
          <a:p>
            <a:pPr marL="0" indent="0">
              <a:buNone/>
            </a:pPr>
            <a:r>
              <a:rPr lang="en-GB" sz="2800" b="1" dirty="0">
                <a:solidFill>
                  <a:schemeClr val="accent2">
                    <a:lumMod val="60000"/>
                    <a:lumOff val="40000"/>
                  </a:schemeClr>
                </a:solidFill>
              </a:rPr>
              <a:t>  Boolean                                                       None Type</a:t>
            </a:r>
          </a:p>
          <a:p>
            <a:pPr marL="0" indent="0">
              <a:buNone/>
            </a:pPr>
            <a:r>
              <a:rPr lang="en-GB" sz="1800" b="1" dirty="0">
                <a:solidFill>
                  <a:schemeClr val="accent1"/>
                </a:solidFill>
              </a:rPr>
              <a:t>   Binary data type                                                   </a:t>
            </a:r>
            <a:r>
              <a:rPr lang="en-GB" sz="1800" b="1" dirty="0"/>
              <a:t>None is a special type (in other languages also sometimes called</a:t>
            </a:r>
          </a:p>
          <a:p>
            <a:pPr marL="0" indent="0">
              <a:buNone/>
            </a:pPr>
            <a:r>
              <a:rPr lang="en-GB" sz="1800" b="1" dirty="0"/>
              <a:t>     * True                                                                         </a:t>
            </a:r>
            <a:r>
              <a:rPr lang="en-GB" sz="1800" b="1" dirty="0">
                <a:solidFill>
                  <a:schemeClr val="accent1"/>
                </a:solidFill>
              </a:rPr>
              <a:t>null</a:t>
            </a:r>
            <a:r>
              <a:rPr lang="en-GB" sz="1800" b="1" dirty="0"/>
              <a:t> or </a:t>
            </a:r>
            <a:r>
              <a:rPr lang="en-GB" sz="1800" b="1" dirty="0" err="1">
                <a:solidFill>
                  <a:schemeClr val="accent1"/>
                </a:solidFill>
              </a:rPr>
              <a:t>nullptr</a:t>
            </a:r>
            <a:r>
              <a:rPr lang="en-GB" sz="1800" b="1" dirty="0"/>
              <a:t>). Sometimes it is necessary to indicate that</a:t>
            </a:r>
          </a:p>
          <a:p>
            <a:pPr marL="0" indent="0">
              <a:buNone/>
            </a:pPr>
            <a:r>
              <a:rPr lang="en-GB" sz="1800" b="1" dirty="0"/>
              <a:t>     * False                                                                  something is not there and this can be indicated by using </a:t>
            </a:r>
            <a:r>
              <a:rPr lang="en-GB" sz="1800" b="1" dirty="0">
                <a:solidFill>
                  <a:schemeClr val="accent2">
                    <a:lumMod val="60000"/>
                    <a:lumOff val="40000"/>
                  </a:schemeClr>
                </a:solidFill>
              </a:rPr>
              <a:t>None</a:t>
            </a:r>
          </a:p>
        </p:txBody>
      </p:sp>
    </p:spTree>
    <p:extLst>
      <p:ext uri="{BB962C8B-B14F-4D97-AF65-F5344CB8AC3E}">
        <p14:creationId xmlns:p14="http://schemas.microsoft.com/office/powerpoint/2010/main" val="2236220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66A79-348A-8CC5-6D4B-4F3834B968CF}"/>
              </a:ext>
            </a:extLst>
          </p:cNvPr>
          <p:cNvSpPr>
            <a:spLocks noGrp="1"/>
          </p:cNvSpPr>
          <p:nvPr>
            <p:ph type="title"/>
          </p:nvPr>
        </p:nvSpPr>
        <p:spPr>
          <a:xfrm>
            <a:off x="777240" y="263525"/>
            <a:ext cx="10659110" cy="1325563"/>
          </a:xfrm>
        </p:spPr>
        <p:txBody>
          <a:bodyPr/>
          <a:lstStyle/>
          <a:p>
            <a:r>
              <a:rPr lang="en-GB" dirty="0"/>
              <a:t>Question for the class</a:t>
            </a:r>
            <a:endParaRPr lang="en-CH" dirty="0"/>
          </a:p>
        </p:txBody>
      </p:sp>
      <p:sp>
        <p:nvSpPr>
          <p:cNvPr id="3" name="Content Placeholder 2">
            <a:extLst>
              <a:ext uri="{FF2B5EF4-FFF2-40B4-BE49-F238E27FC236}">
                <a16:creationId xmlns:a16="http://schemas.microsoft.com/office/drawing/2014/main" id="{569AF475-8A72-E482-1DBE-E6E87EBE684D}"/>
              </a:ext>
            </a:extLst>
          </p:cNvPr>
          <p:cNvSpPr>
            <a:spLocks noGrp="1"/>
          </p:cNvSpPr>
          <p:nvPr>
            <p:ph idx="1"/>
          </p:nvPr>
        </p:nvSpPr>
        <p:spPr/>
        <p:txBody>
          <a:bodyPr/>
          <a:lstStyle/>
          <a:p>
            <a:pPr marL="0" indent="0">
              <a:buNone/>
            </a:pPr>
            <a:r>
              <a:rPr lang="en-GB" dirty="0"/>
              <a:t>Which data type?</a:t>
            </a:r>
          </a:p>
          <a:p>
            <a:endParaRPr lang="en-GB" dirty="0"/>
          </a:p>
          <a:p>
            <a:endParaRPr lang="en-CH" dirty="0"/>
          </a:p>
        </p:txBody>
      </p:sp>
      <p:graphicFrame>
        <p:nvGraphicFramePr>
          <p:cNvPr id="4" name="Table 4">
            <a:extLst>
              <a:ext uri="{FF2B5EF4-FFF2-40B4-BE49-F238E27FC236}">
                <a16:creationId xmlns:a16="http://schemas.microsoft.com/office/drawing/2014/main" id="{4A7E6D22-E74C-D420-E52C-CA72E689A772}"/>
              </a:ext>
            </a:extLst>
          </p:cNvPr>
          <p:cNvGraphicFramePr>
            <a:graphicFrameLocks noGrp="1"/>
          </p:cNvGraphicFramePr>
          <p:nvPr>
            <p:extLst>
              <p:ext uri="{D42A27DB-BD31-4B8C-83A1-F6EECF244321}">
                <p14:modId xmlns:p14="http://schemas.microsoft.com/office/powerpoint/2010/main" val="2266277524"/>
              </p:ext>
            </p:extLst>
          </p:nvPr>
        </p:nvGraphicFramePr>
        <p:xfrm>
          <a:off x="1351280" y="2783840"/>
          <a:ext cx="8849360" cy="2529839"/>
        </p:xfrm>
        <a:graphic>
          <a:graphicData uri="http://schemas.openxmlformats.org/drawingml/2006/table">
            <a:tbl>
              <a:tblPr firstRow="1" bandRow="1">
                <a:tableStyleId>{5C22544A-7EE6-4342-B048-85BDC9FD1C3A}</a:tableStyleId>
              </a:tblPr>
              <a:tblGrid>
                <a:gridCol w="4424680">
                  <a:extLst>
                    <a:ext uri="{9D8B030D-6E8A-4147-A177-3AD203B41FA5}">
                      <a16:colId xmlns:a16="http://schemas.microsoft.com/office/drawing/2014/main" val="2749990362"/>
                    </a:ext>
                  </a:extLst>
                </a:gridCol>
                <a:gridCol w="4424680">
                  <a:extLst>
                    <a:ext uri="{9D8B030D-6E8A-4147-A177-3AD203B41FA5}">
                      <a16:colId xmlns:a16="http://schemas.microsoft.com/office/drawing/2014/main" val="4163111326"/>
                    </a:ext>
                  </a:extLst>
                </a:gridCol>
              </a:tblGrid>
              <a:tr h="418283">
                <a:tc>
                  <a:txBody>
                    <a:bodyPr/>
                    <a:lstStyle/>
                    <a:p>
                      <a:pPr algn="ctr"/>
                      <a:r>
                        <a:rPr lang="en-GB" b="1" dirty="0"/>
                        <a:t>Literal</a:t>
                      </a:r>
                      <a:endParaRPr lang="en-CH" b="1" dirty="0"/>
                    </a:p>
                  </a:txBody>
                  <a:tcPr/>
                </a:tc>
                <a:tc>
                  <a:txBody>
                    <a:bodyPr/>
                    <a:lstStyle/>
                    <a:p>
                      <a:pPr algn="ctr"/>
                      <a:r>
                        <a:rPr lang="en-GB" b="1" dirty="0"/>
                        <a:t>Data type?</a:t>
                      </a:r>
                      <a:endParaRPr lang="en-CH" b="1" dirty="0"/>
                    </a:p>
                  </a:txBody>
                  <a:tcPr/>
                </a:tc>
                <a:extLst>
                  <a:ext uri="{0D108BD9-81ED-4DB2-BD59-A6C34878D82A}">
                    <a16:rowId xmlns:a16="http://schemas.microsoft.com/office/drawing/2014/main" val="1653524456"/>
                  </a:ext>
                </a:extLst>
              </a:tr>
              <a:tr h="527889">
                <a:tc>
                  <a:txBody>
                    <a:bodyPr/>
                    <a:lstStyle/>
                    <a:p>
                      <a:pPr algn="ctr"/>
                      <a:r>
                        <a:rPr lang="en-GB" b="1" dirty="0"/>
                        <a:t>“Good Morning”</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3055171253"/>
                  </a:ext>
                </a:extLst>
              </a:tr>
              <a:tr h="527889">
                <a:tc>
                  <a:txBody>
                    <a:bodyPr/>
                    <a:lstStyle/>
                    <a:p>
                      <a:pPr algn="ctr"/>
                      <a:r>
                        <a:rPr lang="en-GB" b="1" dirty="0"/>
                        <a:t>25</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61635756"/>
                  </a:ext>
                </a:extLst>
              </a:tr>
              <a:tr h="527889">
                <a:tc>
                  <a:txBody>
                    <a:bodyPr/>
                    <a:lstStyle/>
                    <a:p>
                      <a:pPr algn="ctr"/>
                      <a:r>
                        <a:rPr lang="en-GB" b="1" dirty="0"/>
                        <a:t>3.4</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669319718"/>
                  </a:ext>
                </a:extLst>
              </a:tr>
              <a:tr h="527889">
                <a:tc>
                  <a:txBody>
                    <a:bodyPr/>
                    <a:lstStyle/>
                    <a:p>
                      <a:pPr algn="ctr"/>
                      <a:r>
                        <a:rPr lang="en-GB" b="1" dirty="0"/>
                        <a:t>True</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2128897099"/>
                  </a:ext>
                </a:extLst>
              </a:tr>
            </a:tbl>
          </a:graphicData>
        </a:graphic>
      </p:graphicFrame>
    </p:spTree>
    <p:extLst>
      <p:ext uri="{BB962C8B-B14F-4D97-AF65-F5344CB8AC3E}">
        <p14:creationId xmlns:p14="http://schemas.microsoft.com/office/powerpoint/2010/main" val="1254785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5172A-B0AF-F280-98BF-472CE7383B93}"/>
              </a:ext>
            </a:extLst>
          </p:cNvPr>
          <p:cNvSpPr>
            <a:spLocks noGrp="1"/>
          </p:cNvSpPr>
          <p:nvPr>
            <p:ph type="title"/>
          </p:nvPr>
        </p:nvSpPr>
        <p:spPr/>
        <p:txBody>
          <a:bodyPr/>
          <a:lstStyle/>
          <a:p>
            <a:r>
              <a:rPr lang="en-GB" dirty="0"/>
              <a:t>Variables</a:t>
            </a:r>
            <a:endParaRPr lang="en-CH" dirty="0"/>
          </a:p>
        </p:txBody>
      </p:sp>
      <p:sp>
        <p:nvSpPr>
          <p:cNvPr id="3" name="Content Placeholder 2">
            <a:extLst>
              <a:ext uri="{FF2B5EF4-FFF2-40B4-BE49-F238E27FC236}">
                <a16:creationId xmlns:a16="http://schemas.microsoft.com/office/drawing/2014/main" id="{7941CF15-1A73-9065-BEE3-A6DED9B51BE8}"/>
              </a:ext>
            </a:extLst>
          </p:cNvPr>
          <p:cNvSpPr>
            <a:spLocks noGrp="1"/>
          </p:cNvSpPr>
          <p:nvPr>
            <p:ph idx="1"/>
          </p:nvPr>
        </p:nvSpPr>
        <p:spPr/>
        <p:txBody>
          <a:bodyPr/>
          <a:lstStyle/>
          <a:p>
            <a:pPr marL="0" indent="0">
              <a:buNone/>
            </a:pPr>
            <a:r>
              <a:rPr lang="en-GB" dirty="0"/>
              <a:t>Variables are used to store information to be referenced and manipulated in a computer program. They also provide a way of </a:t>
            </a:r>
            <a:r>
              <a:rPr lang="en-GB" dirty="0" err="1"/>
              <a:t>labeling</a:t>
            </a:r>
            <a:r>
              <a:rPr lang="en-GB" dirty="0"/>
              <a:t> data with a descriptive name, so our programs can be understood more clearly by the reader and ourselves. It is helpful to think of variables as containers that hold information. Their sole purpose is to label and store data in memory. This data can then be used throughout your program.</a:t>
            </a:r>
          </a:p>
          <a:p>
            <a:pPr marL="0" indent="0">
              <a:buNone/>
            </a:pPr>
            <a:endParaRPr lang="en-GB" i="1" dirty="0"/>
          </a:p>
          <a:p>
            <a:pPr marL="0" indent="0" algn="ctr">
              <a:buNone/>
            </a:pPr>
            <a:r>
              <a:rPr lang="en-GB" dirty="0">
                <a:solidFill>
                  <a:schemeClr val="accent1"/>
                </a:solidFill>
              </a:rPr>
              <a:t>Variables hold values</a:t>
            </a:r>
          </a:p>
          <a:p>
            <a:pPr marL="0" indent="0" algn="ctr">
              <a:buNone/>
            </a:pPr>
            <a:r>
              <a:rPr lang="en-GB" dirty="0">
                <a:solidFill>
                  <a:schemeClr val="accent1"/>
                </a:solidFill>
              </a:rPr>
              <a:t>  x </a:t>
            </a:r>
            <a:r>
              <a:rPr lang="en-GB" b="1" dirty="0">
                <a:solidFill>
                  <a:schemeClr val="tx2">
                    <a:lumMod val="50000"/>
                    <a:lumOff val="50000"/>
                  </a:schemeClr>
                </a:solidFill>
              </a:rPr>
              <a:t>=</a:t>
            </a:r>
            <a:r>
              <a:rPr lang="en-GB" dirty="0">
                <a:solidFill>
                  <a:schemeClr val="accent1"/>
                </a:solidFill>
              </a:rPr>
              <a:t> 2</a:t>
            </a:r>
          </a:p>
          <a:p>
            <a:pPr marL="0" indent="0" algn="ctr">
              <a:buNone/>
            </a:pPr>
            <a:r>
              <a:rPr lang="en-GB" dirty="0">
                <a:solidFill>
                  <a:schemeClr val="accent1"/>
                </a:solidFill>
              </a:rPr>
              <a:t>      y </a:t>
            </a:r>
            <a:r>
              <a:rPr lang="en-GB" b="1" dirty="0">
                <a:solidFill>
                  <a:schemeClr val="tx2">
                    <a:lumMod val="50000"/>
                    <a:lumOff val="50000"/>
                  </a:schemeClr>
                </a:solidFill>
              </a:rPr>
              <a:t>=</a:t>
            </a:r>
            <a:r>
              <a:rPr lang="en-GB" dirty="0">
                <a:solidFill>
                  <a:schemeClr val="accent1"/>
                </a:solidFill>
              </a:rPr>
              <a:t> x + 2</a:t>
            </a:r>
          </a:p>
          <a:p>
            <a:pPr marL="0" indent="0" algn="ctr">
              <a:buNone/>
            </a:pPr>
            <a:r>
              <a:rPr lang="en-GB" dirty="0">
                <a:solidFill>
                  <a:schemeClr val="accent1"/>
                </a:solidFill>
              </a:rPr>
              <a:t> Values are assigned using the </a:t>
            </a:r>
            <a:r>
              <a:rPr lang="en-GB" dirty="0">
                <a:solidFill>
                  <a:schemeClr val="tx2">
                    <a:lumMod val="50000"/>
                    <a:lumOff val="50000"/>
                  </a:schemeClr>
                </a:solidFill>
              </a:rPr>
              <a:t>=</a:t>
            </a:r>
            <a:r>
              <a:rPr lang="en-GB" dirty="0">
                <a:solidFill>
                  <a:schemeClr val="accent1"/>
                </a:solidFill>
              </a:rPr>
              <a:t> operator</a:t>
            </a:r>
            <a:endParaRPr lang="en-CH" dirty="0">
              <a:solidFill>
                <a:schemeClr val="accent1"/>
              </a:solidFill>
            </a:endParaRPr>
          </a:p>
        </p:txBody>
      </p:sp>
    </p:spTree>
    <p:extLst>
      <p:ext uri="{BB962C8B-B14F-4D97-AF65-F5344CB8AC3E}">
        <p14:creationId xmlns:p14="http://schemas.microsoft.com/office/powerpoint/2010/main" val="1749575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AF609-40D2-9275-EA71-161906CE3569}"/>
              </a:ext>
            </a:extLst>
          </p:cNvPr>
          <p:cNvSpPr>
            <a:spLocks noGrp="1"/>
          </p:cNvSpPr>
          <p:nvPr>
            <p:ph type="title"/>
          </p:nvPr>
        </p:nvSpPr>
        <p:spPr/>
        <p:txBody>
          <a:bodyPr/>
          <a:lstStyle/>
          <a:p>
            <a:r>
              <a:rPr lang="en-GB" dirty="0"/>
              <a:t>Examples of variables</a:t>
            </a:r>
            <a:endParaRPr lang="en-CH" dirty="0"/>
          </a:p>
        </p:txBody>
      </p:sp>
      <p:sp>
        <p:nvSpPr>
          <p:cNvPr id="3" name="Content Placeholder 2">
            <a:extLst>
              <a:ext uri="{FF2B5EF4-FFF2-40B4-BE49-F238E27FC236}">
                <a16:creationId xmlns:a16="http://schemas.microsoft.com/office/drawing/2014/main" id="{A5A647E8-F091-B029-AFAB-681AA5EA1E07}"/>
              </a:ext>
            </a:extLst>
          </p:cNvPr>
          <p:cNvSpPr>
            <a:spLocks noGrp="1"/>
          </p:cNvSpPr>
          <p:nvPr>
            <p:ph idx="1"/>
          </p:nvPr>
        </p:nvSpPr>
        <p:spPr/>
        <p:txBody>
          <a:bodyPr/>
          <a:lstStyle/>
          <a:p>
            <a:r>
              <a:rPr lang="en-GB" dirty="0"/>
              <a:t>It is important to use relevant names!</a:t>
            </a:r>
          </a:p>
          <a:p>
            <a:pPr marL="0" indent="0">
              <a:buNone/>
            </a:pPr>
            <a:endParaRPr lang="en-GB" dirty="0"/>
          </a:p>
        </p:txBody>
      </p:sp>
      <p:pic>
        <p:nvPicPr>
          <p:cNvPr id="5" name="Picture 4" descr="Graphical user interface, application&#10;&#10;Description automatically generated">
            <a:extLst>
              <a:ext uri="{FF2B5EF4-FFF2-40B4-BE49-F238E27FC236}">
                <a16:creationId xmlns:a16="http://schemas.microsoft.com/office/drawing/2014/main" id="{AC6A438C-58B8-3132-3792-657D90F45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504" y="2865120"/>
            <a:ext cx="10867133" cy="2696954"/>
          </a:xfrm>
          <a:prstGeom prst="rect">
            <a:avLst/>
          </a:prstGeom>
        </p:spPr>
      </p:pic>
      <p:sp>
        <p:nvSpPr>
          <p:cNvPr id="6" name="TextBox 5">
            <a:extLst>
              <a:ext uri="{FF2B5EF4-FFF2-40B4-BE49-F238E27FC236}">
                <a16:creationId xmlns:a16="http://schemas.microsoft.com/office/drawing/2014/main" id="{97DDE78B-9919-FA88-253E-F4B03FDC5C21}"/>
              </a:ext>
            </a:extLst>
          </p:cNvPr>
          <p:cNvSpPr txBox="1"/>
          <p:nvPr/>
        </p:nvSpPr>
        <p:spPr>
          <a:xfrm>
            <a:off x="8138160" y="1595120"/>
            <a:ext cx="1645920" cy="369332"/>
          </a:xfrm>
          <a:prstGeom prst="rect">
            <a:avLst/>
          </a:prstGeom>
          <a:solidFill>
            <a:schemeClr val="accent1"/>
          </a:solidFill>
        </p:spPr>
        <p:txBody>
          <a:bodyPr wrap="square" rtlCol="0">
            <a:spAutoFit/>
          </a:bodyPr>
          <a:lstStyle/>
          <a:p>
            <a:r>
              <a:rPr lang="en-GB" b="1" dirty="0">
                <a:solidFill>
                  <a:schemeClr val="bg1"/>
                </a:solidFill>
              </a:rPr>
              <a:t>  Live Coding</a:t>
            </a:r>
            <a:endParaRPr lang="en-CH" b="1" dirty="0">
              <a:solidFill>
                <a:schemeClr val="bg1"/>
              </a:solidFill>
            </a:endParaRPr>
          </a:p>
        </p:txBody>
      </p:sp>
    </p:spTree>
    <p:extLst>
      <p:ext uri="{BB962C8B-B14F-4D97-AF65-F5344CB8AC3E}">
        <p14:creationId xmlns:p14="http://schemas.microsoft.com/office/powerpoint/2010/main" val="1919124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FF93F-0B0C-F806-FB0D-4ADE2BDB691E}"/>
              </a:ext>
            </a:extLst>
          </p:cNvPr>
          <p:cNvSpPr>
            <a:spLocks noGrp="1"/>
          </p:cNvSpPr>
          <p:nvPr>
            <p:ph type="title"/>
          </p:nvPr>
        </p:nvSpPr>
        <p:spPr/>
        <p:txBody>
          <a:bodyPr/>
          <a:lstStyle/>
          <a:p>
            <a:r>
              <a:rPr lang="en-GB" dirty="0"/>
              <a:t>Variables and values can be combined</a:t>
            </a:r>
            <a:endParaRPr lang="en-CH" dirty="0"/>
          </a:p>
        </p:txBody>
      </p:sp>
      <p:pic>
        <p:nvPicPr>
          <p:cNvPr id="15" name="Content Placeholder 14" descr="Table&#10;&#10;Description automatically generated with medium confidence">
            <a:extLst>
              <a:ext uri="{FF2B5EF4-FFF2-40B4-BE49-F238E27FC236}">
                <a16:creationId xmlns:a16="http://schemas.microsoft.com/office/drawing/2014/main" id="{1D952065-59E4-DF85-B021-61651FCA39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164934"/>
            <a:ext cx="11011145" cy="3219865"/>
          </a:xfrm>
        </p:spPr>
      </p:pic>
      <p:sp>
        <p:nvSpPr>
          <p:cNvPr id="16" name="TextBox 15">
            <a:extLst>
              <a:ext uri="{FF2B5EF4-FFF2-40B4-BE49-F238E27FC236}">
                <a16:creationId xmlns:a16="http://schemas.microsoft.com/office/drawing/2014/main" id="{FE0628F0-CCF5-75FD-AB6E-F075FD99EADE}"/>
              </a:ext>
            </a:extLst>
          </p:cNvPr>
          <p:cNvSpPr txBox="1"/>
          <p:nvPr/>
        </p:nvSpPr>
        <p:spPr>
          <a:xfrm>
            <a:off x="8554720" y="1690688"/>
            <a:ext cx="1351280" cy="369332"/>
          </a:xfrm>
          <a:prstGeom prst="rect">
            <a:avLst/>
          </a:prstGeom>
          <a:solidFill>
            <a:schemeClr val="accent1"/>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347333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C65D4-043E-56A2-8B59-231637F42FA4}"/>
              </a:ext>
            </a:extLst>
          </p:cNvPr>
          <p:cNvSpPr>
            <a:spLocks noGrp="1"/>
          </p:cNvSpPr>
          <p:nvPr>
            <p:ph type="title"/>
          </p:nvPr>
        </p:nvSpPr>
        <p:spPr/>
        <p:txBody>
          <a:bodyPr>
            <a:normAutofit fontScale="90000"/>
          </a:bodyPr>
          <a:lstStyle/>
          <a:p>
            <a:r>
              <a:rPr lang="en-GB" dirty="0"/>
              <a:t>… but some names are already taken!</a:t>
            </a:r>
            <a:endParaRPr lang="en-CH" dirty="0"/>
          </a:p>
        </p:txBody>
      </p:sp>
      <p:sp>
        <p:nvSpPr>
          <p:cNvPr id="3" name="Content Placeholder 2">
            <a:extLst>
              <a:ext uri="{FF2B5EF4-FFF2-40B4-BE49-F238E27FC236}">
                <a16:creationId xmlns:a16="http://schemas.microsoft.com/office/drawing/2014/main" id="{B8E1AC17-94B5-E99B-7686-E809160DA1C2}"/>
              </a:ext>
            </a:extLst>
          </p:cNvPr>
          <p:cNvSpPr>
            <a:spLocks noGrp="1"/>
          </p:cNvSpPr>
          <p:nvPr>
            <p:ph idx="1"/>
          </p:nvPr>
        </p:nvSpPr>
        <p:spPr/>
        <p:txBody>
          <a:bodyPr/>
          <a:lstStyle/>
          <a:p>
            <a:pPr marL="0" indent="0">
              <a:buNone/>
            </a:pPr>
            <a:r>
              <a:rPr lang="en-GB" dirty="0"/>
              <a:t>You cannot name a variable with these names as Python already has them in storage</a:t>
            </a:r>
          </a:p>
          <a:p>
            <a:pPr marL="0" indent="0">
              <a:buNone/>
            </a:pPr>
            <a:endParaRPr lang="en-GB" dirty="0"/>
          </a:p>
          <a:p>
            <a:pPr marL="0" indent="0" algn="ctr">
              <a:buNone/>
            </a:pPr>
            <a:r>
              <a:rPr lang="en-GB" b="1" dirty="0">
                <a:solidFill>
                  <a:schemeClr val="accent2">
                    <a:lumMod val="60000"/>
                    <a:lumOff val="40000"/>
                  </a:schemeClr>
                </a:solidFill>
              </a:rPr>
              <a:t>and , assert , break , class , continue , def , del , </a:t>
            </a:r>
            <a:r>
              <a:rPr lang="en-GB" b="1" dirty="0" err="1">
                <a:solidFill>
                  <a:schemeClr val="accent2">
                    <a:lumMod val="60000"/>
                    <a:lumOff val="40000"/>
                  </a:schemeClr>
                </a:solidFill>
              </a:rPr>
              <a:t>elif</a:t>
            </a:r>
            <a:r>
              <a:rPr lang="en-GB" b="1" dirty="0">
                <a:solidFill>
                  <a:schemeClr val="accent2">
                    <a:lumMod val="60000"/>
                    <a:lumOff val="40000"/>
                  </a:schemeClr>
                </a:solidFill>
              </a:rPr>
              <a:t> , else , except , exec ,</a:t>
            </a:r>
          </a:p>
          <a:p>
            <a:pPr marL="0" indent="0" algn="ctr">
              <a:buNone/>
            </a:pPr>
            <a:r>
              <a:rPr lang="en-GB" b="1" dirty="0">
                <a:solidFill>
                  <a:schemeClr val="accent2">
                    <a:lumMod val="60000"/>
                    <a:lumOff val="40000"/>
                  </a:schemeClr>
                </a:solidFill>
              </a:rPr>
              <a:t>finally , for , from , global , if , import , in , is , lambda , not , or , pass ,</a:t>
            </a:r>
          </a:p>
          <a:p>
            <a:pPr marL="0" indent="0" algn="ctr">
              <a:buNone/>
            </a:pPr>
            <a:r>
              <a:rPr lang="en-GB" b="1" dirty="0">
                <a:solidFill>
                  <a:schemeClr val="accent2">
                    <a:lumMod val="60000"/>
                    <a:lumOff val="40000"/>
                  </a:schemeClr>
                </a:solidFill>
              </a:rPr>
              <a:t>print , raise , return , try , while , yield</a:t>
            </a:r>
          </a:p>
          <a:p>
            <a:pPr marL="0" indent="0" algn="ctr">
              <a:buNone/>
            </a:pPr>
            <a:endParaRPr lang="en-GB" b="1" dirty="0">
              <a:solidFill>
                <a:schemeClr val="accent2">
                  <a:lumMod val="60000"/>
                  <a:lumOff val="40000"/>
                </a:schemeClr>
              </a:solidFill>
            </a:endParaRPr>
          </a:p>
          <a:p>
            <a:pPr marL="0" indent="0">
              <a:buNone/>
            </a:pPr>
            <a:endParaRPr lang="en-GB" dirty="0"/>
          </a:p>
          <a:p>
            <a:endParaRPr lang="en-CH" dirty="0"/>
          </a:p>
        </p:txBody>
      </p:sp>
    </p:spTree>
    <p:extLst>
      <p:ext uri="{BB962C8B-B14F-4D97-AF65-F5344CB8AC3E}">
        <p14:creationId xmlns:p14="http://schemas.microsoft.com/office/powerpoint/2010/main" val="41490764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47CBC-F07D-F980-9F7A-D7F33D547AC1}"/>
              </a:ext>
            </a:extLst>
          </p:cNvPr>
          <p:cNvSpPr>
            <a:spLocks noGrp="1"/>
          </p:cNvSpPr>
          <p:nvPr>
            <p:ph type="title"/>
          </p:nvPr>
        </p:nvSpPr>
        <p:spPr/>
        <p:txBody>
          <a:bodyPr/>
          <a:lstStyle/>
          <a:p>
            <a:r>
              <a:rPr lang="en-GB" dirty="0"/>
              <a:t>Operators</a:t>
            </a:r>
            <a:endParaRPr lang="en-CH" dirty="0"/>
          </a:p>
        </p:txBody>
      </p:sp>
      <p:graphicFrame>
        <p:nvGraphicFramePr>
          <p:cNvPr id="4" name="Table 4">
            <a:extLst>
              <a:ext uri="{FF2B5EF4-FFF2-40B4-BE49-F238E27FC236}">
                <a16:creationId xmlns:a16="http://schemas.microsoft.com/office/drawing/2014/main" id="{6018D128-E1E7-F12F-03C4-DDC23141C58F}"/>
              </a:ext>
            </a:extLst>
          </p:cNvPr>
          <p:cNvGraphicFramePr>
            <a:graphicFrameLocks noGrp="1"/>
          </p:cNvGraphicFramePr>
          <p:nvPr>
            <p:ph idx="1"/>
            <p:extLst>
              <p:ext uri="{D42A27DB-BD31-4B8C-83A1-F6EECF244321}">
                <p14:modId xmlns:p14="http://schemas.microsoft.com/office/powerpoint/2010/main" val="4194329739"/>
              </p:ext>
            </p:extLst>
          </p:nvPr>
        </p:nvGraphicFramePr>
        <p:xfrm>
          <a:off x="777875" y="1825625"/>
          <a:ext cx="10658475" cy="3169920"/>
        </p:xfrm>
        <a:graphic>
          <a:graphicData uri="http://schemas.openxmlformats.org/drawingml/2006/table">
            <a:tbl>
              <a:tblPr firstRow="1" bandRow="1">
                <a:tableStyleId>{93296810-A885-4BE3-A3E7-6D5BEEA58F35}</a:tableStyleId>
              </a:tblPr>
              <a:tblGrid>
                <a:gridCol w="3552825">
                  <a:extLst>
                    <a:ext uri="{9D8B030D-6E8A-4147-A177-3AD203B41FA5}">
                      <a16:colId xmlns:a16="http://schemas.microsoft.com/office/drawing/2014/main" val="1887059466"/>
                    </a:ext>
                  </a:extLst>
                </a:gridCol>
                <a:gridCol w="3552825">
                  <a:extLst>
                    <a:ext uri="{9D8B030D-6E8A-4147-A177-3AD203B41FA5}">
                      <a16:colId xmlns:a16="http://schemas.microsoft.com/office/drawing/2014/main" val="3253402088"/>
                    </a:ext>
                  </a:extLst>
                </a:gridCol>
                <a:gridCol w="3552825">
                  <a:extLst>
                    <a:ext uri="{9D8B030D-6E8A-4147-A177-3AD203B41FA5}">
                      <a16:colId xmlns:a16="http://schemas.microsoft.com/office/drawing/2014/main" val="2590179781"/>
                    </a:ext>
                  </a:extLst>
                </a:gridCol>
              </a:tblGrid>
              <a:tr h="370840">
                <a:tc>
                  <a:txBody>
                    <a:bodyPr/>
                    <a:lstStyle/>
                    <a:p>
                      <a:pPr algn="ctr"/>
                      <a:r>
                        <a:rPr lang="en-GB" sz="2000" b="1" dirty="0"/>
                        <a:t>Operator</a:t>
                      </a:r>
                      <a:endParaRPr lang="en-CH" sz="2000" b="1" dirty="0"/>
                    </a:p>
                  </a:txBody>
                  <a:tcPr/>
                </a:tc>
                <a:tc>
                  <a:txBody>
                    <a:bodyPr/>
                    <a:lstStyle/>
                    <a:p>
                      <a:pPr algn="ctr"/>
                      <a:r>
                        <a:rPr lang="en-GB" sz="2000" b="1" dirty="0"/>
                        <a:t>Operation</a:t>
                      </a:r>
                      <a:endParaRPr lang="en-CH" sz="2000" b="1" dirty="0"/>
                    </a:p>
                  </a:txBody>
                  <a:tcPr/>
                </a:tc>
                <a:tc>
                  <a:txBody>
                    <a:bodyPr/>
                    <a:lstStyle/>
                    <a:p>
                      <a:pPr algn="ctr"/>
                      <a:r>
                        <a:rPr lang="en-GB" sz="2000" b="1" dirty="0"/>
                        <a:t>Example</a:t>
                      </a:r>
                      <a:endParaRPr lang="en-CH" sz="2000" b="1" dirty="0"/>
                    </a:p>
                  </a:txBody>
                  <a:tcPr/>
                </a:tc>
                <a:extLst>
                  <a:ext uri="{0D108BD9-81ED-4DB2-BD59-A6C34878D82A}">
                    <a16:rowId xmlns:a16="http://schemas.microsoft.com/office/drawing/2014/main" val="4155181471"/>
                  </a:ext>
                </a:extLst>
              </a:tr>
              <a:tr h="370840">
                <a:tc>
                  <a:txBody>
                    <a:bodyPr/>
                    <a:lstStyle/>
                    <a:p>
                      <a:pPr algn="ctr"/>
                      <a:r>
                        <a:rPr lang="en-GB" sz="2000" b="1" dirty="0"/>
                        <a:t>(…)</a:t>
                      </a:r>
                      <a:endParaRPr lang="en-CH" sz="2000" b="1" dirty="0"/>
                    </a:p>
                  </a:txBody>
                  <a:tcPr/>
                </a:tc>
                <a:tc>
                  <a:txBody>
                    <a:bodyPr/>
                    <a:lstStyle/>
                    <a:p>
                      <a:pPr algn="ctr"/>
                      <a:r>
                        <a:rPr lang="en-GB" sz="2000" b="1" dirty="0"/>
                        <a:t>Brackets</a:t>
                      </a:r>
                      <a:endParaRPr lang="en-CH" sz="2000" b="1" dirty="0"/>
                    </a:p>
                  </a:txBody>
                  <a:tcPr/>
                </a:tc>
                <a:tc>
                  <a:txBody>
                    <a:bodyPr/>
                    <a:lstStyle/>
                    <a:p>
                      <a:pPr algn="ctr"/>
                      <a:r>
                        <a:rPr lang="en-GB" sz="2000" b="1" dirty="0"/>
                        <a:t>(2*3)+5</a:t>
                      </a:r>
                      <a:endParaRPr lang="en-CH" sz="2000" b="1" dirty="0"/>
                    </a:p>
                  </a:txBody>
                  <a:tcPr/>
                </a:tc>
                <a:extLst>
                  <a:ext uri="{0D108BD9-81ED-4DB2-BD59-A6C34878D82A}">
                    <a16:rowId xmlns:a16="http://schemas.microsoft.com/office/drawing/2014/main" val="978011235"/>
                  </a:ext>
                </a:extLst>
              </a:tr>
              <a:tr h="370840">
                <a:tc>
                  <a:txBody>
                    <a:bodyPr/>
                    <a:lstStyle/>
                    <a:p>
                      <a:pPr algn="ctr"/>
                      <a:r>
                        <a:rPr lang="en-GB" sz="2000" b="1" dirty="0"/>
                        <a:t>**</a:t>
                      </a:r>
                      <a:endParaRPr lang="en-CH" sz="2000" b="1" dirty="0"/>
                    </a:p>
                  </a:txBody>
                  <a:tcPr/>
                </a:tc>
                <a:tc>
                  <a:txBody>
                    <a:bodyPr/>
                    <a:lstStyle/>
                    <a:p>
                      <a:pPr algn="ctr"/>
                      <a:r>
                        <a:rPr lang="en-GB" sz="2000" b="1" dirty="0"/>
                        <a:t>Exponent</a:t>
                      </a:r>
                      <a:endParaRPr lang="en-CH" sz="2000" b="1" dirty="0"/>
                    </a:p>
                  </a:txBody>
                  <a:tcPr/>
                </a:tc>
                <a:tc>
                  <a:txBody>
                    <a:bodyPr/>
                    <a:lstStyle/>
                    <a:p>
                      <a:pPr algn="ctr"/>
                      <a:r>
                        <a:rPr lang="en-GB" sz="2000" b="1" dirty="0"/>
                        <a:t>2**3</a:t>
                      </a:r>
                      <a:endParaRPr lang="en-CH" sz="2000" b="1" dirty="0"/>
                    </a:p>
                  </a:txBody>
                  <a:tcPr/>
                </a:tc>
                <a:extLst>
                  <a:ext uri="{0D108BD9-81ED-4DB2-BD59-A6C34878D82A}">
                    <a16:rowId xmlns:a16="http://schemas.microsoft.com/office/drawing/2014/main" val="2773458382"/>
                  </a:ext>
                </a:extLst>
              </a:tr>
              <a:tr h="370840">
                <a:tc>
                  <a:txBody>
                    <a:bodyPr/>
                    <a:lstStyle/>
                    <a:p>
                      <a:pPr algn="ctr"/>
                      <a:r>
                        <a:rPr lang="en-GB" sz="2000" b="1" dirty="0"/>
                        <a:t>% </a:t>
                      </a:r>
                      <a:endParaRPr lang="en-CH" sz="2000" b="1" dirty="0"/>
                    </a:p>
                  </a:txBody>
                  <a:tcPr/>
                </a:tc>
                <a:tc>
                  <a:txBody>
                    <a:bodyPr/>
                    <a:lstStyle/>
                    <a:p>
                      <a:pPr algn="ctr"/>
                      <a:r>
                        <a:rPr lang="en-GB" sz="2000" b="1" dirty="0"/>
                        <a:t>Module</a:t>
                      </a:r>
                      <a:endParaRPr lang="en-CH" sz="2000" b="1" dirty="0"/>
                    </a:p>
                  </a:txBody>
                  <a:tcPr/>
                </a:tc>
                <a:tc>
                  <a:txBody>
                    <a:bodyPr/>
                    <a:lstStyle/>
                    <a:p>
                      <a:pPr algn="ctr"/>
                      <a:r>
                        <a:rPr lang="en-GB" sz="2000" b="1" dirty="0"/>
                        <a:t>10%2</a:t>
                      </a:r>
                      <a:endParaRPr lang="en-CH" sz="2000" b="1" dirty="0"/>
                    </a:p>
                  </a:txBody>
                  <a:tcPr/>
                </a:tc>
                <a:extLst>
                  <a:ext uri="{0D108BD9-81ED-4DB2-BD59-A6C34878D82A}">
                    <a16:rowId xmlns:a16="http://schemas.microsoft.com/office/drawing/2014/main" val="3451816464"/>
                  </a:ext>
                </a:extLst>
              </a:tr>
              <a:tr h="370840">
                <a:tc>
                  <a:txBody>
                    <a:bodyPr/>
                    <a:lstStyle/>
                    <a:p>
                      <a:pPr algn="ctr"/>
                      <a:r>
                        <a:rPr lang="en-GB" sz="2000" b="1" dirty="0"/>
                        <a:t>/</a:t>
                      </a:r>
                      <a:endParaRPr lang="en-CH" sz="2000" b="1" dirty="0"/>
                    </a:p>
                  </a:txBody>
                  <a:tcPr/>
                </a:tc>
                <a:tc>
                  <a:txBody>
                    <a:bodyPr/>
                    <a:lstStyle/>
                    <a:p>
                      <a:pPr algn="ctr"/>
                      <a:r>
                        <a:rPr lang="en-GB" sz="2000" b="1" dirty="0"/>
                        <a:t>Division</a:t>
                      </a:r>
                      <a:endParaRPr lang="en-CH" sz="2000" b="1" dirty="0"/>
                    </a:p>
                  </a:txBody>
                  <a:tcPr/>
                </a:tc>
                <a:tc>
                  <a:txBody>
                    <a:bodyPr/>
                    <a:lstStyle/>
                    <a:p>
                      <a:pPr algn="ctr"/>
                      <a:r>
                        <a:rPr lang="en-GB" sz="2000" b="1" dirty="0"/>
                        <a:t>20/4</a:t>
                      </a:r>
                      <a:endParaRPr lang="en-CH" sz="2000" b="1" dirty="0"/>
                    </a:p>
                  </a:txBody>
                  <a:tcPr/>
                </a:tc>
                <a:extLst>
                  <a:ext uri="{0D108BD9-81ED-4DB2-BD59-A6C34878D82A}">
                    <a16:rowId xmlns:a16="http://schemas.microsoft.com/office/drawing/2014/main" val="1607377030"/>
                  </a:ext>
                </a:extLst>
              </a:tr>
              <a:tr h="370840">
                <a:tc>
                  <a:txBody>
                    <a:bodyPr/>
                    <a:lstStyle/>
                    <a:p>
                      <a:pPr algn="ctr"/>
                      <a:r>
                        <a:rPr lang="en-GB" sz="2000" b="1" dirty="0"/>
                        <a:t>*</a:t>
                      </a:r>
                      <a:endParaRPr lang="en-CH" sz="2000" b="1" dirty="0"/>
                    </a:p>
                  </a:txBody>
                  <a:tcPr/>
                </a:tc>
                <a:tc>
                  <a:txBody>
                    <a:bodyPr/>
                    <a:lstStyle/>
                    <a:p>
                      <a:pPr algn="ctr"/>
                      <a:r>
                        <a:rPr lang="en-GB" sz="2000" b="1" dirty="0"/>
                        <a:t>Multiplication</a:t>
                      </a:r>
                      <a:endParaRPr lang="en-CH" sz="2000" b="1" dirty="0"/>
                    </a:p>
                  </a:txBody>
                  <a:tcPr/>
                </a:tc>
                <a:tc>
                  <a:txBody>
                    <a:bodyPr/>
                    <a:lstStyle/>
                    <a:p>
                      <a:pPr algn="ctr"/>
                      <a:r>
                        <a:rPr lang="en-GB" sz="2000" b="1" dirty="0"/>
                        <a:t>2*3</a:t>
                      </a:r>
                      <a:endParaRPr lang="en-CH" sz="2000" b="1" dirty="0"/>
                    </a:p>
                  </a:txBody>
                  <a:tcPr/>
                </a:tc>
                <a:extLst>
                  <a:ext uri="{0D108BD9-81ED-4DB2-BD59-A6C34878D82A}">
                    <a16:rowId xmlns:a16="http://schemas.microsoft.com/office/drawing/2014/main" val="3223001721"/>
                  </a:ext>
                </a:extLst>
              </a:tr>
              <a:tr h="0">
                <a:tc>
                  <a:txBody>
                    <a:bodyPr/>
                    <a:lstStyle/>
                    <a:p>
                      <a:pPr algn="ctr"/>
                      <a:r>
                        <a:rPr lang="en-GB" sz="2000" b="1" dirty="0"/>
                        <a:t>-</a:t>
                      </a:r>
                      <a:endParaRPr lang="en-CH" sz="2000" b="1" dirty="0"/>
                    </a:p>
                  </a:txBody>
                  <a:tcPr/>
                </a:tc>
                <a:tc>
                  <a:txBody>
                    <a:bodyPr/>
                    <a:lstStyle/>
                    <a:p>
                      <a:pPr algn="ctr"/>
                      <a:r>
                        <a:rPr lang="en-GB" sz="2000" b="1" dirty="0" err="1"/>
                        <a:t>Substraction</a:t>
                      </a:r>
                      <a:endParaRPr lang="en-CH" sz="2000" b="1" dirty="0"/>
                    </a:p>
                  </a:txBody>
                  <a:tcPr/>
                </a:tc>
                <a:tc>
                  <a:txBody>
                    <a:bodyPr/>
                    <a:lstStyle/>
                    <a:p>
                      <a:pPr algn="ctr"/>
                      <a:r>
                        <a:rPr lang="en-GB" sz="2000" b="1" dirty="0"/>
                        <a:t>6-3</a:t>
                      </a:r>
                      <a:endParaRPr lang="en-CH" sz="2000" b="1" dirty="0"/>
                    </a:p>
                  </a:txBody>
                  <a:tcPr/>
                </a:tc>
                <a:extLst>
                  <a:ext uri="{0D108BD9-81ED-4DB2-BD59-A6C34878D82A}">
                    <a16:rowId xmlns:a16="http://schemas.microsoft.com/office/drawing/2014/main" val="3360183246"/>
                  </a:ext>
                </a:extLst>
              </a:tr>
              <a:tr h="370840">
                <a:tc>
                  <a:txBody>
                    <a:bodyPr/>
                    <a:lstStyle/>
                    <a:p>
                      <a:pPr algn="ctr"/>
                      <a:r>
                        <a:rPr lang="en-GB" sz="2000" b="1" dirty="0"/>
                        <a:t>+</a:t>
                      </a:r>
                      <a:endParaRPr lang="en-CH" sz="2000" b="1" dirty="0"/>
                    </a:p>
                  </a:txBody>
                  <a:tcPr/>
                </a:tc>
                <a:tc>
                  <a:txBody>
                    <a:bodyPr/>
                    <a:lstStyle/>
                    <a:p>
                      <a:pPr algn="ctr"/>
                      <a:r>
                        <a:rPr lang="en-GB" sz="2000" b="1" dirty="0" err="1"/>
                        <a:t>Adition</a:t>
                      </a:r>
                      <a:endParaRPr lang="en-CH" sz="2000" b="1" dirty="0"/>
                    </a:p>
                  </a:txBody>
                  <a:tcPr/>
                </a:tc>
                <a:tc>
                  <a:txBody>
                    <a:bodyPr/>
                    <a:lstStyle/>
                    <a:p>
                      <a:pPr algn="ctr"/>
                      <a:r>
                        <a:rPr lang="en-GB" sz="2000" b="1" dirty="0"/>
                        <a:t>100 + 200</a:t>
                      </a:r>
                      <a:endParaRPr lang="en-CH" sz="2000" b="1" dirty="0"/>
                    </a:p>
                  </a:txBody>
                  <a:tcPr/>
                </a:tc>
                <a:extLst>
                  <a:ext uri="{0D108BD9-81ED-4DB2-BD59-A6C34878D82A}">
                    <a16:rowId xmlns:a16="http://schemas.microsoft.com/office/drawing/2014/main" val="1296667991"/>
                  </a:ext>
                </a:extLst>
              </a:tr>
            </a:tbl>
          </a:graphicData>
        </a:graphic>
      </p:graphicFrame>
    </p:spTree>
    <p:extLst>
      <p:ext uri="{BB962C8B-B14F-4D97-AF65-F5344CB8AC3E}">
        <p14:creationId xmlns:p14="http://schemas.microsoft.com/office/powerpoint/2010/main" val="7315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13F10-988C-715F-217F-C609C0CC40F8}"/>
              </a:ext>
            </a:extLst>
          </p:cNvPr>
          <p:cNvSpPr>
            <a:spLocks noGrp="1"/>
          </p:cNvSpPr>
          <p:nvPr>
            <p:ph type="title"/>
          </p:nvPr>
        </p:nvSpPr>
        <p:spPr/>
        <p:txBody>
          <a:bodyPr/>
          <a:lstStyle/>
          <a:p>
            <a:r>
              <a:rPr lang="en-GB" dirty="0"/>
              <a:t>Arithmetic Operators</a:t>
            </a:r>
            <a:endParaRPr lang="en-CH" dirty="0"/>
          </a:p>
        </p:txBody>
      </p:sp>
      <p:pic>
        <p:nvPicPr>
          <p:cNvPr id="7" name="Content Placeholder 6" descr="Graphical user interface, application&#10;&#10;Description automatically generated">
            <a:extLst>
              <a:ext uri="{FF2B5EF4-FFF2-40B4-BE49-F238E27FC236}">
                <a16:creationId xmlns:a16="http://schemas.microsoft.com/office/drawing/2014/main" id="{F0899235-B422-8CFE-18EF-0E370EE52E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2217" y="2281776"/>
            <a:ext cx="11281359" cy="2909984"/>
          </a:xfrm>
        </p:spPr>
      </p:pic>
      <p:sp>
        <p:nvSpPr>
          <p:cNvPr id="8" name="TextBox 7">
            <a:extLst>
              <a:ext uri="{FF2B5EF4-FFF2-40B4-BE49-F238E27FC236}">
                <a16:creationId xmlns:a16="http://schemas.microsoft.com/office/drawing/2014/main" id="{587DBA27-DDAE-3E2B-F445-2E5A82664FC5}"/>
              </a:ext>
            </a:extLst>
          </p:cNvPr>
          <p:cNvSpPr txBox="1"/>
          <p:nvPr/>
        </p:nvSpPr>
        <p:spPr>
          <a:xfrm>
            <a:off x="8534400" y="1442720"/>
            <a:ext cx="1452880" cy="369332"/>
          </a:xfrm>
          <a:prstGeom prst="rect">
            <a:avLst/>
          </a:prstGeom>
          <a:solidFill>
            <a:schemeClr val="accent1"/>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2755731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563D6FBF-5B50-A5DA-E5BD-8AC296F532F2}"/>
              </a:ext>
            </a:extLst>
          </p:cNvPr>
          <p:cNvSpPr>
            <a:spLocks noGrp="1"/>
          </p:cNvSpPr>
          <p:nvPr>
            <p:ph type="title"/>
          </p:nvPr>
        </p:nvSpPr>
        <p:spPr>
          <a:xfrm>
            <a:off x="3327722" y="777240"/>
            <a:ext cx="5782804" cy="2493876"/>
          </a:xfrm>
        </p:spPr>
        <p:txBody>
          <a:bodyPr anchor="b">
            <a:normAutofit/>
          </a:bodyPr>
          <a:lstStyle/>
          <a:p>
            <a:pPr algn="ctr"/>
            <a:r>
              <a:rPr lang="en-GB" sz="4400" dirty="0"/>
              <a:t>DAY 1</a:t>
            </a:r>
            <a:endParaRPr lang="en-CH" sz="4400" dirty="0"/>
          </a:p>
        </p:txBody>
      </p:sp>
      <p:sp>
        <p:nvSpPr>
          <p:cNvPr id="3" name="Content Placeholder 2">
            <a:extLst>
              <a:ext uri="{FF2B5EF4-FFF2-40B4-BE49-F238E27FC236}">
                <a16:creationId xmlns:a16="http://schemas.microsoft.com/office/drawing/2014/main" id="{22C8BB50-595A-EFB8-2E45-ADDAF2C5D495}"/>
              </a:ext>
            </a:extLst>
          </p:cNvPr>
          <p:cNvSpPr>
            <a:spLocks noGrp="1"/>
          </p:cNvSpPr>
          <p:nvPr>
            <p:ph idx="1"/>
          </p:nvPr>
        </p:nvSpPr>
        <p:spPr>
          <a:xfrm>
            <a:off x="3327722" y="3429000"/>
            <a:ext cx="5782804" cy="2333562"/>
          </a:xfrm>
        </p:spPr>
        <p:txBody>
          <a:bodyPr anchor="t">
            <a:normAutofit/>
          </a:bodyPr>
          <a:lstStyle/>
          <a:p>
            <a:pPr algn="ctr"/>
            <a:r>
              <a:rPr lang="en-GB" sz="1800" dirty="0"/>
              <a:t>1. General Introduction</a:t>
            </a:r>
          </a:p>
          <a:p>
            <a:pPr algn="ctr"/>
            <a:r>
              <a:rPr lang="en-GB" sz="1800" dirty="0"/>
              <a:t>2. Introduction to Programming</a:t>
            </a:r>
          </a:p>
          <a:p>
            <a:pPr algn="ctr"/>
            <a:r>
              <a:rPr lang="en-GB" sz="1800" dirty="0"/>
              <a:t>3. Python Syntax</a:t>
            </a:r>
          </a:p>
          <a:p>
            <a:pPr algn="ctr"/>
            <a:r>
              <a:rPr lang="en-GB" sz="1800" dirty="0"/>
              <a:t>4. Data Types (String, Float, Integer, Boolean)</a:t>
            </a:r>
          </a:p>
          <a:p>
            <a:pPr algn="ctr"/>
            <a:endParaRPr lang="en-GB" sz="1800" dirty="0"/>
          </a:p>
          <a:p>
            <a:pPr algn="ctr"/>
            <a:endParaRPr lang="en-GB" sz="1800" dirty="0"/>
          </a:p>
          <a:p>
            <a:pPr algn="ctr"/>
            <a:endParaRPr lang="en-CH" sz="1800" dirty="0"/>
          </a:p>
        </p:txBody>
      </p:sp>
      <p:grpSp>
        <p:nvGrpSpPr>
          <p:cNvPr id="44"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45" name="Oval 44">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Graphic 54">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57"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 name="Graphic 58">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61"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Graphic 62">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65"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67" name="Graphic 66">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14100633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17507-5FC9-6E9E-E02D-BE04196CC5F6}"/>
              </a:ext>
            </a:extLst>
          </p:cNvPr>
          <p:cNvSpPr>
            <a:spLocks noGrp="1"/>
          </p:cNvSpPr>
          <p:nvPr>
            <p:ph type="title"/>
          </p:nvPr>
        </p:nvSpPr>
        <p:spPr>
          <a:xfrm>
            <a:off x="777240" y="314325"/>
            <a:ext cx="10659110" cy="1325563"/>
          </a:xfrm>
        </p:spPr>
        <p:txBody>
          <a:bodyPr/>
          <a:lstStyle/>
          <a:p>
            <a:r>
              <a:rPr lang="en-GB" dirty="0"/>
              <a:t>Let’s try it out!</a:t>
            </a:r>
            <a:endParaRPr lang="en-CH" dirty="0"/>
          </a:p>
        </p:txBody>
      </p:sp>
      <p:graphicFrame>
        <p:nvGraphicFramePr>
          <p:cNvPr id="4" name="Table 4">
            <a:extLst>
              <a:ext uri="{FF2B5EF4-FFF2-40B4-BE49-F238E27FC236}">
                <a16:creationId xmlns:a16="http://schemas.microsoft.com/office/drawing/2014/main" id="{9FE4E7C4-BC0E-DEE0-B9EC-B067ED3F124D}"/>
              </a:ext>
            </a:extLst>
          </p:cNvPr>
          <p:cNvGraphicFramePr>
            <a:graphicFrameLocks noGrp="1"/>
          </p:cNvGraphicFramePr>
          <p:nvPr>
            <p:ph idx="1"/>
            <p:extLst>
              <p:ext uri="{D42A27DB-BD31-4B8C-83A1-F6EECF244321}">
                <p14:modId xmlns:p14="http://schemas.microsoft.com/office/powerpoint/2010/main" val="1888141994"/>
              </p:ext>
            </p:extLst>
          </p:nvPr>
        </p:nvGraphicFramePr>
        <p:xfrm>
          <a:off x="777876" y="2902585"/>
          <a:ext cx="10658474" cy="1854200"/>
        </p:xfrm>
        <a:graphic>
          <a:graphicData uri="http://schemas.openxmlformats.org/drawingml/2006/table">
            <a:tbl>
              <a:tblPr firstRow="1" bandRow="1">
                <a:tableStyleId>{5C22544A-7EE6-4342-B048-85BDC9FD1C3A}</a:tableStyleId>
              </a:tblPr>
              <a:tblGrid>
                <a:gridCol w="5329237">
                  <a:extLst>
                    <a:ext uri="{9D8B030D-6E8A-4147-A177-3AD203B41FA5}">
                      <a16:colId xmlns:a16="http://schemas.microsoft.com/office/drawing/2014/main" val="645530767"/>
                    </a:ext>
                  </a:extLst>
                </a:gridCol>
                <a:gridCol w="5329237">
                  <a:extLst>
                    <a:ext uri="{9D8B030D-6E8A-4147-A177-3AD203B41FA5}">
                      <a16:colId xmlns:a16="http://schemas.microsoft.com/office/drawing/2014/main" val="313930593"/>
                    </a:ext>
                  </a:extLst>
                </a:gridCol>
              </a:tblGrid>
              <a:tr h="370840">
                <a:tc>
                  <a:txBody>
                    <a:bodyPr/>
                    <a:lstStyle/>
                    <a:p>
                      <a:pPr algn="ctr"/>
                      <a:r>
                        <a:rPr lang="en-GB" b="1" dirty="0"/>
                        <a:t>Expression</a:t>
                      </a:r>
                      <a:endParaRPr lang="en-CH" b="1" dirty="0"/>
                    </a:p>
                  </a:txBody>
                  <a:tcPr/>
                </a:tc>
                <a:tc>
                  <a:txBody>
                    <a:bodyPr/>
                    <a:lstStyle/>
                    <a:p>
                      <a:pPr algn="ctr"/>
                      <a:r>
                        <a:rPr lang="en-GB" b="1" dirty="0"/>
                        <a:t>Result</a:t>
                      </a:r>
                      <a:endParaRPr lang="en-CH" b="1" dirty="0"/>
                    </a:p>
                  </a:txBody>
                  <a:tcPr/>
                </a:tc>
                <a:extLst>
                  <a:ext uri="{0D108BD9-81ED-4DB2-BD59-A6C34878D82A}">
                    <a16:rowId xmlns:a16="http://schemas.microsoft.com/office/drawing/2014/main" val="1361964676"/>
                  </a:ext>
                </a:extLst>
              </a:tr>
              <a:tr h="370840">
                <a:tc>
                  <a:txBody>
                    <a:bodyPr/>
                    <a:lstStyle/>
                    <a:p>
                      <a:pPr algn="ctr"/>
                      <a:r>
                        <a:rPr lang="en-CH" b="1" dirty="0"/>
                        <a:t>2 ** 3 + 2 * 3</a:t>
                      </a:r>
                    </a:p>
                  </a:txBody>
                  <a:tcPr/>
                </a:tc>
                <a:tc>
                  <a:txBody>
                    <a:bodyPr/>
                    <a:lstStyle/>
                    <a:p>
                      <a:pPr algn="ctr"/>
                      <a:r>
                        <a:rPr lang="en-GB" b="1" dirty="0"/>
                        <a:t>?</a:t>
                      </a:r>
                      <a:endParaRPr lang="en-CH" b="1" dirty="0"/>
                    </a:p>
                  </a:txBody>
                  <a:tcPr/>
                </a:tc>
                <a:extLst>
                  <a:ext uri="{0D108BD9-81ED-4DB2-BD59-A6C34878D82A}">
                    <a16:rowId xmlns:a16="http://schemas.microsoft.com/office/drawing/2014/main" val="4258132548"/>
                  </a:ext>
                </a:extLst>
              </a:tr>
              <a:tr h="370840">
                <a:tc>
                  <a:txBody>
                    <a:bodyPr/>
                    <a:lstStyle/>
                    <a:p>
                      <a:pPr algn="ctr"/>
                      <a:r>
                        <a:rPr lang="en-CH" b="1" dirty="0"/>
                        <a:t>3 * (4 + 3) </a:t>
                      </a:r>
                    </a:p>
                  </a:txBody>
                  <a:tcPr/>
                </a:tc>
                <a:tc>
                  <a:txBody>
                    <a:bodyPr/>
                    <a:lstStyle/>
                    <a:p>
                      <a:pPr algn="ctr"/>
                      <a:r>
                        <a:rPr lang="en-GB" b="1" dirty="0"/>
                        <a:t>?</a:t>
                      </a:r>
                      <a:endParaRPr lang="en-CH" b="1" dirty="0"/>
                    </a:p>
                  </a:txBody>
                  <a:tcPr/>
                </a:tc>
                <a:extLst>
                  <a:ext uri="{0D108BD9-81ED-4DB2-BD59-A6C34878D82A}">
                    <a16:rowId xmlns:a16="http://schemas.microsoft.com/office/drawing/2014/main" val="756807216"/>
                  </a:ext>
                </a:extLst>
              </a:tr>
              <a:tr h="370840">
                <a:tc>
                  <a:txBody>
                    <a:bodyPr/>
                    <a:lstStyle/>
                    <a:p>
                      <a:pPr algn="ctr"/>
                      <a:r>
                        <a:rPr lang="en-CH" b="1" dirty="0"/>
                        <a:t>2 ** (1 + 1) / 4 </a:t>
                      </a:r>
                    </a:p>
                  </a:txBody>
                  <a:tcPr/>
                </a:tc>
                <a:tc>
                  <a:txBody>
                    <a:bodyPr/>
                    <a:lstStyle/>
                    <a:p>
                      <a:pPr algn="ctr"/>
                      <a:r>
                        <a:rPr lang="en-GB" b="1" dirty="0"/>
                        <a:t>?</a:t>
                      </a:r>
                      <a:endParaRPr lang="en-CH" b="1" dirty="0"/>
                    </a:p>
                  </a:txBody>
                  <a:tcPr/>
                </a:tc>
                <a:extLst>
                  <a:ext uri="{0D108BD9-81ED-4DB2-BD59-A6C34878D82A}">
                    <a16:rowId xmlns:a16="http://schemas.microsoft.com/office/drawing/2014/main" val="2234084158"/>
                  </a:ext>
                </a:extLst>
              </a:tr>
              <a:tr h="370840">
                <a:tc>
                  <a:txBody>
                    <a:bodyPr/>
                    <a:lstStyle/>
                    <a:p>
                      <a:pPr algn="ctr"/>
                      <a:r>
                        <a:rPr lang="en-GB" b="1" dirty="0"/>
                        <a:t>“Python” + “is” + “cool”</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1534426352"/>
                  </a:ext>
                </a:extLst>
              </a:tr>
            </a:tbl>
          </a:graphicData>
        </a:graphic>
      </p:graphicFrame>
      <p:sp>
        <p:nvSpPr>
          <p:cNvPr id="6" name="TextBox 5">
            <a:extLst>
              <a:ext uri="{FF2B5EF4-FFF2-40B4-BE49-F238E27FC236}">
                <a16:creationId xmlns:a16="http://schemas.microsoft.com/office/drawing/2014/main" id="{6454AB34-82DF-6A0C-4107-23AD59AABB32}"/>
              </a:ext>
            </a:extLst>
          </p:cNvPr>
          <p:cNvSpPr txBox="1"/>
          <p:nvPr/>
        </p:nvSpPr>
        <p:spPr>
          <a:xfrm>
            <a:off x="7863840" y="1270556"/>
            <a:ext cx="1270000" cy="369332"/>
          </a:xfrm>
          <a:prstGeom prst="rect">
            <a:avLst/>
          </a:prstGeom>
          <a:solidFill>
            <a:schemeClr val="accent1"/>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996086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A09034AD-D045-0844-EEC6-31C50BD7F9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918" y="1595120"/>
            <a:ext cx="9666164" cy="4003040"/>
          </a:xfrm>
        </p:spPr>
      </p:pic>
      <p:sp>
        <p:nvSpPr>
          <p:cNvPr id="6" name="TextBox 5">
            <a:extLst>
              <a:ext uri="{FF2B5EF4-FFF2-40B4-BE49-F238E27FC236}">
                <a16:creationId xmlns:a16="http://schemas.microsoft.com/office/drawing/2014/main" id="{BC9B09FD-4AE5-F4FD-923B-534C295D6119}"/>
              </a:ext>
            </a:extLst>
          </p:cNvPr>
          <p:cNvSpPr txBox="1"/>
          <p:nvPr/>
        </p:nvSpPr>
        <p:spPr>
          <a:xfrm>
            <a:off x="7772400" y="741680"/>
            <a:ext cx="1290320" cy="369332"/>
          </a:xfrm>
          <a:prstGeom prst="rect">
            <a:avLst/>
          </a:prstGeom>
          <a:solidFill>
            <a:schemeClr val="accent1"/>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4213895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A0717-B871-FFC8-AE1D-84B6CD147E84}"/>
              </a:ext>
            </a:extLst>
          </p:cNvPr>
          <p:cNvSpPr>
            <a:spLocks noGrp="1"/>
          </p:cNvSpPr>
          <p:nvPr>
            <p:ph type="title"/>
          </p:nvPr>
        </p:nvSpPr>
        <p:spPr/>
        <p:txBody>
          <a:bodyPr/>
          <a:lstStyle/>
          <a:p>
            <a:r>
              <a:rPr lang="en-GB" dirty="0"/>
              <a:t>Comments</a:t>
            </a:r>
            <a:endParaRPr lang="en-CH" dirty="0"/>
          </a:p>
        </p:txBody>
      </p:sp>
      <p:sp>
        <p:nvSpPr>
          <p:cNvPr id="3" name="Content Placeholder 2">
            <a:extLst>
              <a:ext uri="{FF2B5EF4-FFF2-40B4-BE49-F238E27FC236}">
                <a16:creationId xmlns:a16="http://schemas.microsoft.com/office/drawing/2014/main" id="{689A2A2C-95DE-CDA1-3E88-F8756D469AC0}"/>
              </a:ext>
            </a:extLst>
          </p:cNvPr>
          <p:cNvSpPr>
            <a:spLocks noGrp="1"/>
          </p:cNvSpPr>
          <p:nvPr>
            <p:ph idx="1"/>
          </p:nvPr>
        </p:nvSpPr>
        <p:spPr/>
        <p:txBody>
          <a:bodyPr/>
          <a:lstStyle/>
          <a:p>
            <a:pPr marL="0" indent="0">
              <a:buNone/>
            </a:pPr>
            <a:r>
              <a:rPr lang="en-GB" dirty="0"/>
              <a:t>Comments have no impact on the program</a:t>
            </a:r>
          </a:p>
          <a:p>
            <a:pPr marL="0" indent="0">
              <a:buNone/>
            </a:pPr>
            <a:r>
              <a:rPr lang="en-GB" dirty="0"/>
              <a:t>           • Should explain the code</a:t>
            </a:r>
          </a:p>
          <a:p>
            <a:pPr marL="0" indent="0">
              <a:buNone/>
            </a:pPr>
            <a:r>
              <a:rPr lang="en-GB" dirty="0"/>
              <a:t>           • A comment starts with a # character</a:t>
            </a:r>
          </a:p>
          <a:p>
            <a:pPr marL="0" indent="0">
              <a:buNone/>
            </a:pPr>
            <a:endParaRPr lang="en-GB" dirty="0"/>
          </a:p>
          <a:p>
            <a:pPr marL="0" indent="0">
              <a:buNone/>
            </a:pPr>
            <a:endParaRPr lang="en-GB" dirty="0"/>
          </a:p>
          <a:p>
            <a:pPr marL="0" indent="0">
              <a:buNone/>
            </a:pPr>
            <a:endParaRPr lang="en-CH" dirty="0"/>
          </a:p>
        </p:txBody>
      </p:sp>
      <p:pic>
        <p:nvPicPr>
          <p:cNvPr id="5" name="Picture 4" descr="A picture containing background pattern&#10;&#10;Description automatically generated">
            <a:extLst>
              <a:ext uri="{FF2B5EF4-FFF2-40B4-BE49-F238E27FC236}">
                <a16:creationId xmlns:a16="http://schemas.microsoft.com/office/drawing/2014/main" id="{8D769E0D-5E85-83D9-0DFA-3DF1FA6E6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74" y="3556000"/>
            <a:ext cx="10724628" cy="1744367"/>
          </a:xfrm>
          <a:prstGeom prst="rect">
            <a:avLst/>
          </a:prstGeom>
        </p:spPr>
      </p:pic>
    </p:spTree>
    <p:extLst>
      <p:ext uri="{BB962C8B-B14F-4D97-AF65-F5344CB8AC3E}">
        <p14:creationId xmlns:p14="http://schemas.microsoft.com/office/powerpoint/2010/main" val="2152309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4" name="Oval 1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Freeform: Shape 2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Oval 2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0" name="Rectangle 29">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5" name="Picture 4" descr="Coloured pins pinned on a calendar">
            <a:extLst>
              <a:ext uri="{FF2B5EF4-FFF2-40B4-BE49-F238E27FC236}">
                <a16:creationId xmlns:a16="http://schemas.microsoft.com/office/drawing/2014/main" id="{46C0F7A8-9608-414D-DE2E-07636A315A4B}"/>
              </a:ext>
            </a:extLst>
          </p:cNvPr>
          <p:cNvPicPr>
            <a:picLocks noChangeAspect="1"/>
          </p:cNvPicPr>
          <p:nvPr/>
        </p:nvPicPr>
        <p:blipFill rotWithShape="1">
          <a:blip r:embed="rId2">
            <a:alphaModFix amt="40000"/>
          </a:blip>
          <a:srcRect r="-1" b="15708"/>
          <a:stretch/>
        </p:blipFill>
        <p:spPr>
          <a:xfrm>
            <a:off x="1525" y="10"/>
            <a:ext cx="12188951" cy="6857990"/>
          </a:xfrm>
          <a:prstGeom prst="rect">
            <a:avLst/>
          </a:prstGeom>
        </p:spPr>
      </p:pic>
      <p:grpSp>
        <p:nvGrpSpPr>
          <p:cNvPr id="34"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35" name="Oval 34">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4084175-232F-0963-E981-7CD8EAE0751A}"/>
              </a:ext>
            </a:extLst>
          </p:cNvPr>
          <p:cNvSpPr>
            <a:spLocks noGrp="1"/>
          </p:cNvSpPr>
          <p:nvPr>
            <p:ph type="title"/>
          </p:nvPr>
        </p:nvSpPr>
        <p:spPr>
          <a:xfrm>
            <a:off x="2562606" y="1122363"/>
            <a:ext cx="7063739" cy="2387600"/>
          </a:xfrm>
        </p:spPr>
        <p:txBody>
          <a:bodyPr vert="horz" lIns="91440" tIns="45720" rIns="91440" bIns="45720" rtlCol="0" anchor="b">
            <a:normAutofit/>
          </a:bodyPr>
          <a:lstStyle/>
          <a:p>
            <a:pPr algn="ctr"/>
            <a:r>
              <a:rPr lang="en-US" dirty="0">
                <a:solidFill>
                  <a:srgbClr val="FFFFFF"/>
                </a:solidFill>
              </a:rPr>
              <a:t>Exercises Day 1</a:t>
            </a:r>
          </a:p>
        </p:txBody>
      </p:sp>
    </p:spTree>
    <p:extLst>
      <p:ext uri="{BB962C8B-B14F-4D97-AF65-F5344CB8AC3E}">
        <p14:creationId xmlns:p14="http://schemas.microsoft.com/office/powerpoint/2010/main" val="292742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2"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3" name="Oval 12">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4" name="Freeform: Shape 23">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Oval 25">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29" name="Rectangle 2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3" descr="A red pin is pinned on a calendar date">
            <a:extLst>
              <a:ext uri="{FF2B5EF4-FFF2-40B4-BE49-F238E27FC236}">
                <a16:creationId xmlns:a16="http://schemas.microsoft.com/office/drawing/2014/main" id="{1633753B-0397-5DF7-FB17-2C453C395A93}"/>
              </a:ext>
            </a:extLst>
          </p:cNvPr>
          <p:cNvPicPr>
            <a:picLocks noChangeAspect="1"/>
          </p:cNvPicPr>
          <p:nvPr/>
        </p:nvPicPr>
        <p:blipFill rotWithShape="1">
          <a:blip r:embed="rId2">
            <a:alphaModFix/>
          </a:blip>
          <a:srcRect b="15730"/>
          <a:stretch/>
        </p:blipFill>
        <p:spPr>
          <a:xfrm>
            <a:off x="20" y="10"/>
            <a:ext cx="12191980" cy="6857990"/>
          </a:xfrm>
          <a:prstGeom prst="rect">
            <a:avLst/>
          </a:prstGeom>
        </p:spPr>
      </p:pic>
      <p:sp>
        <p:nvSpPr>
          <p:cNvPr id="31" name="Freeform: Shape 30">
            <a:extLst>
              <a:ext uri="{FF2B5EF4-FFF2-40B4-BE49-F238E27FC236}">
                <a16:creationId xmlns:a16="http://schemas.microsoft.com/office/drawing/2014/main" id="{36C5C053-F6BB-464B-BDD2-9D811A249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1"/>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315D1CC-8D02-4016-AD7A-097E77AAE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521037"/>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CB84D5D-9C64-4481-B8AD-C109F7DB3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895093" y="57547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1A9D26D-082A-4101-8D75-863B7B7AB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48491" y="215659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0FE0BA4-FE6E-4B91-9A1B-E373720BD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6462" y="5425189"/>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0E6F154-6DA5-4544-8945-8AF8DE20A6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82050" y="587492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5558ED7-8ED9-4B7F-8138-C5B8A0EC1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3637" y="585925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3E9F88F-5950-42B0-B9A3-898F9183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633000" y="6225214"/>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4FBEBF3-C941-4CB0-8AC2-3B50E1371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52153" y="-1181847"/>
            <a:ext cx="6858000" cy="9221694"/>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766215C-2A63-6FEB-ACEC-6536A438B721}"/>
              </a:ext>
            </a:extLst>
          </p:cNvPr>
          <p:cNvSpPr txBox="1"/>
          <p:nvPr/>
        </p:nvSpPr>
        <p:spPr>
          <a:xfrm>
            <a:off x="5659718" y="565846"/>
            <a:ext cx="5770281" cy="3617644"/>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6000" dirty="0">
                <a:solidFill>
                  <a:srgbClr val="FFFFFF"/>
                </a:solidFill>
                <a:latin typeface="+mj-lt"/>
                <a:ea typeface="+mj-ea"/>
                <a:cs typeface="+mj-cs"/>
              </a:rPr>
              <a:t>Day 2</a:t>
            </a:r>
          </a:p>
        </p:txBody>
      </p:sp>
    </p:spTree>
    <p:extLst>
      <p:ext uri="{BB962C8B-B14F-4D97-AF65-F5344CB8AC3E}">
        <p14:creationId xmlns:p14="http://schemas.microsoft.com/office/powerpoint/2010/main" val="38632949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30"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9909ABA9-B515-0D09-70DF-8745C2B68DE7}"/>
              </a:ext>
            </a:extLst>
          </p:cNvPr>
          <p:cNvSpPr>
            <a:spLocks noGrp="1"/>
          </p:cNvSpPr>
          <p:nvPr>
            <p:ph type="title"/>
          </p:nvPr>
        </p:nvSpPr>
        <p:spPr>
          <a:xfrm>
            <a:off x="3327722" y="777240"/>
            <a:ext cx="5782804" cy="2493876"/>
          </a:xfrm>
        </p:spPr>
        <p:txBody>
          <a:bodyPr anchor="b">
            <a:normAutofit/>
          </a:bodyPr>
          <a:lstStyle/>
          <a:p>
            <a:pPr algn="ctr"/>
            <a:r>
              <a:rPr lang="en-GB" sz="4400" dirty="0"/>
              <a:t>Day 2</a:t>
            </a:r>
            <a:endParaRPr lang="en-CH" sz="4400" dirty="0"/>
          </a:p>
        </p:txBody>
      </p:sp>
      <p:sp>
        <p:nvSpPr>
          <p:cNvPr id="3" name="Content Placeholder 2">
            <a:extLst>
              <a:ext uri="{FF2B5EF4-FFF2-40B4-BE49-F238E27FC236}">
                <a16:creationId xmlns:a16="http://schemas.microsoft.com/office/drawing/2014/main" id="{44A72A10-93F9-1F4F-E734-59A4B22AB775}"/>
              </a:ext>
            </a:extLst>
          </p:cNvPr>
          <p:cNvSpPr>
            <a:spLocks noGrp="1"/>
          </p:cNvSpPr>
          <p:nvPr>
            <p:ph idx="1"/>
          </p:nvPr>
        </p:nvSpPr>
        <p:spPr>
          <a:xfrm>
            <a:off x="3327722" y="3429000"/>
            <a:ext cx="5782804" cy="2333562"/>
          </a:xfrm>
        </p:spPr>
        <p:txBody>
          <a:bodyPr anchor="t">
            <a:normAutofit/>
          </a:bodyPr>
          <a:lstStyle/>
          <a:p>
            <a:pPr algn="ctr"/>
            <a:r>
              <a:rPr lang="en-GB" sz="1800" dirty="0"/>
              <a:t>Data structures (lists, tuples, sets, dictionaries)</a:t>
            </a:r>
          </a:p>
          <a:p>
            <a:pPr algn="ctr"/>
            <a:r>
              <a:rPr lang="en-GB" sz="1800" dirty="0"/>
              <a:t>Methods</a:t>
            </a:r>
          </a:p>
        </p:txBody>
      </p:sp>
      <p:grpSp>
        <p:nvGrpSpPr>
          <p:cNvPr id="34"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36"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3690328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AA2A3BAF-5C56-5E5E-1AD8-5B3D03F4E5F4}"/>
              </a:ext>
            </a:extLst>
          </p:cNvPr>
          <p:cNvSpPr>
            <a:spLocks noGrp="1"/>
          </p:cNvSpPr>
          <p:nvPr>
            <p:ph type="title"/>
          </p:nvPr>
        </p:nvSpPr>
        <p:spPr>
          <a:xfrm>
            <a:off x="3327722" y="777240"/>
            <a:ext cx="5782804" cy="2493876"/>
          </a:xfrm>
        </p:spPr>
        <p:txBody>
          <a:bodyPr anchor="b">
            <a:normAutofit/>
          </a:bodyPr>
          <a:lstStyle/>
          <a:p>
            <a:pPr algn="ctr"/>
            <a:r>
              <a:rPr lang="en-GB" sz="4400" dirty="0"/>
              <a:t>1. Data Structures</a:t>
            </a:r>
            <a:endParaRPr lang="en-CH" sz="4400" dirty="0"/>
          </a:p>
        </p:txBody>
      </p:sp>
      <p:sp>
        <p:nvSpPr>
          <p:cNvPr id="3" name="Content Placeholder 2">
            <a:extLst>
              <a:ext uri="{FF2B5EF4-FFF2-40B4-BE49-F238E27FC236}">
                <a16:creationId xmlns:a16="http://schemas.microsoft.com/office/drawing/2014/main" id="{D9E33193-8AEE-588C-1125-461B957E2021}"/>
              </a:ext>
            </a:extLst>
          </p:cNvPr>
          <p:cNvSpPr>
            <a:spLocks noGrp="1"/>
          </p:cNvSpPr>
          <p:nvPr>
            <p:ph idx="1"/>
          </p:nvPr>
        </p:nvSpPr>
        <p:spPr>
          <a:xfrm>
            <a:off x="3327722" y="3429000"/>
            <a:ext cx="5782804" cy="2333562"/>
          </a:xfrm>
        </p:spPr>
        <p:txBody>
          <a:bodyPr anchor="t">
            <a:normAutofit/>
          </a:bodyPr>
          <a:lstStyle/>
          <a:p>
            <a:pPr algn="ctr"/>
            <a:r>
              <a:rPr lang="en-GB" sz="1800" dirty="0"/>
              <a:t>Lists</a:t>
            </a:r>
          </a:p>
          <a:p>
            <a:pPr algn="ctr"/>
            <a:r>
              <a:rPr lang="en-GB" sz="1800" dirty="0"/>
              <a:t>Tuples</a:t>
            </a:r>
          </a:p>
          <a:p>
            <a:pPr algn="ctr"/>
            <a:r>
              <a:rPr lang="en-GB" sz="1800" dirty="0"/>
              <a:t>Sets </a:t>
            </a:r>
          </a:p>
          <a:p>
            <a:pPr algn="ctr"/>
            <a:r>
              <a:rPr lang="en-GB" sz="1800" dirty="0"/>
              <a:t>Dictionaries</a:t>
            </a:r>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1409823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DE720-A1BC-2913-A2CA-AC82A65CBFAC}"/>
              </a:ext>
            </a:extLst>
          </p:cNvPr>
          <p:cNvSpPr>
            <a:spLocks noGrp="1"/>
          </p:cNvSpPr>
          <p:nvPr>
            <p:ph type="title"/>
          </p:nvPr>
        </p:nvSpPr>
        <p:spPr/>
        <p:txBody>
          <a:bodyPr/>
          <a:lstStyle/>
          <a:p>
            <a:r>
              <a:rPr lang="en-GB" dirty="0"/>
              <a:t>Python 0 indexing: an introduction</a:t>
            </a:r>
            <a:endParaRPr lang="LID4096" dirty="0"/>
          </a:p>
        </p:txBody>
      </p:sp>
      <p:sp>
        <p:nvSpPr>
          <p:cNvPr id="3" name="Content Placeholder 2">
            <a:extLst>
              <a:ext uri="{FF2B5EF4-FFF2-40B4-BE49-F238E27FC236}">
                <a16:creationId xmlns:a16="http://schemas.microsoft.com/office/drawing/2014/main" id="{A8411DE2-DEAD-0FAE-E566-F713954F460C}"/>
              </a:ext>
            </a:extLst>
          </p:cNvPr>
          <p:cNvSpPr>
            <a:spLocks noGrp="1"/>
          </p:cNvSpPr>
          <p:nvPr>
            <p:ph idx="1"/>
          </p:nvPr>
        </p:nvSpPr>
        <p:spPr/>
        <p:txBody>
          <a:bodyPr/>
          <a:lstStyle/>
          <a:p>
            <a:r>
              <a:rPr lang="en-GB" dirty="0"/>
              <a:t>Python is a programming language where the first element in a data structure (for example: a list or a string) is always 0. This can get a little bit confusing: </a:t>
            </a:r>
          </a:p>
          <a:p>
            <a:endParaRPr lang="en-GB" dirty="0"/>
          </a:p>
          <a:p>
            <a:endParaRPr lang="LID4096" dirty="0"/>
          </a:p>
        </p:txBody>
      </p:sp>
      <p:graphicFrame>
        <p:nvGraphicFramePr>
          <p:cNvPr id="4" name="Table 3">
            <a:extLst>
              <a:ext uri="{FF2B5EF4-FFF2-40B4-BE49-F238E27FC236}">
                <a16:creationId xmlns:a16="http://schemas.microsoft.com/office/drawing/2014/main" id="{C115A731-8277-5BF2-CFC1-F93A375EB8A3}"/>
              </a:ext>
            </a:extLst>
          </p:cNvPr>
          <p:cNvGraphicFramePr>
            <a:graphicFrameLocks noGrp="1"/>
          </p:cNvGraphicFramePr>
          <p:nvPr>
            <p:extLst>
              <p:ext uri="{D42A27DB-BD31-4B8C-83A1-F6EECF244321}">
                <p14:modId xmlns:p14="http://schemas.microsoft.com/office/powerpoint/2010/main" val="3773352030"/>
              </p:ext>
            </p:extLst>
          </p:nvPr>
        </p:nvGraphicFramePr>
        <p:xfrm>
          <a:off x="1757680" y="3058160"/>
          <a:ext cx="8127999" cy="741680"/>
        </p:xfrm>
        <a:graphic>
          <a:graphicData uri="http://schemas.openxmlformats.org/drawingml/2006/table">
            <a:tbl>
              <a:tblPr firstRow="1" bandRow="1">
                <a:tableStyleId>{5C22544A-7EE6-4342-B048-85BDC9FD1C3A}</a:tableStyleId>
              </a:tblPr>
              <a:tblGrid>
                <a:gridCol w="738909">
                  <a:extLst>
                    <a:ext uri="{9D8B030D-6E8A-4147-A177-3AD203B41FA5}">
                      <a16:colId xmlns:a16="http://schemas.microsoft.com/office/drawing/2014/main" val="1484849701"/>
                    </a:ext>
                  </a:extLst>
                </a:gridCol>
                <a:gridCol w="738909">
                  <a:extLst>
                    <a:ext uri="{9D8B030D-6E8A-4147-A177-3AD203B41FA5}">
                      <a16:colId xmlns:a16="http://schemas.microsoft.com/office/drawing/2014/main" val="3115388914"/>
                    </a:ext>
                  </a:extLst>
                </a:gridCol>
                <a:gridCol w="738909">
                  <a:extLst>
                    <a:ext uri="{9D8B030D-6E8A-4147-A177-3AD203B41FA5}">
                      <a16:colId xmlns:a16="http://schemas.microsoft.com/office/drawing/2014/main" val="2458327536"/>
                    </a:ext>
                  </a:extLst>
                </a:gridCol>
                <a:gridCol w="729673">
                  <a:extLst>
                    <a:ext uri="{9D8B030D-6E8A-4147-A177-3AD203B41FA5}">
                      <a16:colId xmlns:a16="http://schemas.microsoft.com/office/drawing/2014/main" val="2620065864"/>
                    </a:ext>
                  </a:extLst>
                </a:gridCol>
                <a:gridCol w="748145">
                  <a:extLst>
                    <a:ext uri="{9D8B030D-6E8A-4147-A177-3AD203B41FA5}">
                      <a16:colId xmlns:a16="http://schemas.microsoft.com/office/drawing/2014/main" val="2942444838"/>
                    </a:ext>
                  </a:extLst>
                </a:gridCol>
                <a:gridCol w="738909">
                  <a:extLst>
                    <a:ext uri="{9D8B030D-6E8A-4147-A177-3AD203B41FA5}">
                      <a16:colId xmlns:a16="http://schemas.microsoft.com/office/drawing/2014/main" val="583887338"/>
                    </a:ext>
                  </a:extLst>
                </a:gridCol>
                <a:gridCol w="738909">
                  <a:extLst>
                    <a:ext uri="{9D8B030D-6E8A-4147-A177-3AD203B41FA5}">
                      <a16:colId xmlns:a16="http://schemas.microsoft.com/office/drawing/2014/main" val="3908514826"/>
                    </a:ext>
                  </a:extLst>
                </a:gridCol>
                <a:gridCol w="738909">
                  <a:extLst>
                    <a:ext uri="{9D8B030D-6E8A-4147-A177-3AD203B41FA5}">
                      <a16:colId xmlns:a16="http://schemas.microsoft.com/office/drawing/2014/main" val="3432961094"/>
                    </a:ext>
                  </a:extLst>
                </a:gridCol>
                <a:gridCol w="738909">
                  <a:extLst>
                    <a:ext uri="{9D8B030D-6E8A-4147-A177-3AD203B41FA5}">
                      <a16:colId xmlns:a16="http://schemas.microsoft.com/office/drawing/2014/main" val="3118897980"/>
                    </a:ext>
                  </a:extLst>
                </a:gridCol>
                <a:gridCol w="738909">
                  <a:extLst>
                    <a:ext uri="{9D8B030D-6E8A-4147-A177-3AD203B41FA5}">
                      <a16:colId xmlns:a16="http://schemas.microsoft.com/office/drawing/2014/main" val="3760491138"/>
                    </a:ext>
                  </a:extLst>
                </a:gridCol>
                <a:gridCol w="738909">
                  <a:extLst>
                    <a:ext uri="{9D8B030D-6E8A-4147-A177-3AD203B41FA5}">
                      <a16:colId xmlns:a16="http://schemas.microsoft.com/office/drawing/2014/main" val="2848928093"/>
                    </a:ext>
                  </a:extLst>
                </a:gridCol>
              </a:tblGrid>
              <a:tr h="370840">
                <a:tc>
                  <a:txBody>
                    <a:bodyPr/>
                    <a:lstStyle/>
                    <a:p>
                      <a:pPr algn="ctr"/>
                      <a:r>
                        <a:rPr lang="en-GB" dirty="0"/>
                        <a:t>  H</a:t>
                      </a:r>
                      <a:endParaRPr lang="LID4096" dirty="0"/>
                    </a:p>
                  </a:txBody>
                  <a:tcPr/>
                </a:tc>
                <a:tc>
                  <a:txBody>
                    <a:bodyPr/>
                    <a:lstStyle/>
                    <a:p>
                      <a:pPr algn="ctr"/>
                      <a:r>
                        <a:rPr lang="en-GB" dirty="0"/>
                        <a:t>e</a:t>
                      </a:r>
                      <a:endParaRPr lang="LID4096" dirty="0"/>
                    </a:p>
                  </a:txBody>
                  <a:tcPr/>
                </a:tc>
                <a:tc>
                  <a:txBody>
                    <a:bodyPr/>
                    <a:lstStyle/>
                    <a:p>
                      <a:pPr algn="ctr"/>
                      <a:r>
                        <a:rPr lang="en-GB" dirty="0"/>
                        <a:t>l</a:t>
                      </a:r>
                      <a:endParaRPr lang="LID4096" dirty="0"/>
                    </a:p>
                  </a:txBody>
                  <a:tcPr/>
                </a:tc>
                <a:tc>
                  <a:txBody>
                    <a:bodyPr/>
                    <a:lstStyle/>
                    <a:p>
                      <a:pPr algn="ctr"/>
                      <a:r>
                        <a:rPr lang="en-GB" dirty="0"/>
                        <a:t>l</a:t>
                      </a:r>
                      <a:endParaRPr lang="LID4096" dirty="0"/>
                    </a:p>
                  </a:txBody>
                  <a:tcPr/>
                </a:tc>
                <a:tc>
                  <a:txBody>
                    <a:bodyPr/>
                    <a:lstStyle/>
                    <a:p>
                      <a:pPr algn="ctr"/>
                      <a:r>
                        <a:rPr lang="en-GB" dirty="0"/>
                        <a:t>o</a:t>
                      </a:r>
                      <a:endParaRPr lang="LID4096" dirty="0"/>
                    </a:p>
                  </a:txBody>
                  <a:tcPr/>
                </a:tc>
                <a:tc>
                  <a:txBody>
                    <a:bodyPr/>
                    <a:lstStyle/>
                    <a:p>
                      <a:pPr algn="ctr"/>
                      <a:endParaRPr lang="LID4096" dirty="0"/>
                    </a:p>
                  </a:txBody>
                  <a:tcPr/>
                </a:tc>
                <a:tc>
                  <a:txBody>
                    <a:bodyPr/>
                    <a:lstStyle/>
                    <a:p>
                      <a:pPr algn="ctr"/>
                      <a:r>
                        <a:rPr lang="en-GB" dirty="0"/>
                        <a:t>w</a:t>
                      </a:r>
                      <a:endParaRPr lang="LID4096" dirty="0"/>
                    </a:p>
                  </a:txBody>
                  <a:tcPr/>
                </a:tc>
                <a:tc>
                  <a:txBody>
                    <a:bodyPr/>
                    <a:lstStyle/>
                    <a:p>
                      <a:pPr algn="ctr"/>
                      <a:r>
                        <a:rPr lang="en-GB" dirty="0"/>
                        <a:t>o</a:t>
                      </a:r>
                      <a:endParaRPr lang="LID4096" dirty="0"/>
                    </a:p>
                  </a:txBody>
                  <a:tcPr/>
                </a:tc>
                <a:tc>
                  <a:txBody>
                    <a:bodyPr/>
                    <a:lstStyle/>
                    <a:p>
                      <a:pPr algn="ctr"/>
                      <a:r>
                        <a:rPr lang="en-GB" dirty="0"/>
                        <a:t>r</a:t>
                      </a:r>
                      <a:endParaRPr lang="LID4096" dirty="0"/>
                    </a:p>
                  </a:txBody>
                  <a:tcPr/>
                </a:tc>
                <a:tc>
                  <a:txBody>
                    <a:bodyPr/>
                    <a:lstStyle/>
                    <a:p>
                      <a:pPr algn="ctr"/>
                      <a:r>
                        <a:rPr lang="en-GB" dirty="0"/>
                        <a:t>l</a:t>
                      </a:r>
                      <a:endParaRPr lang="LID4096" dirty="0"/>
                    </a:p>
                  </a:txBody>
                  <a:tcPr/>
                </a:tc>
                <a:tc>
                  <a:txBody>
                    <a:bodyPr/>
                    <a:lstStyle/>
                    <a:p>
                      <a:pPr algn="ctr"/>
                      <a:r>
                        <a:rPr lang="en-GB" dirty="0"/>
                        <a:t>d</a:t>
                      </a:r>
                      <a:endParaRPr lang="LID4096" dirty="0"/>
                    </a:p>
                  </a:txBody>
                  <a:tcPr/>
                </a:tc>
                <a:extLst>
                  <a:ext uri="{0D108BD9-81ED-4DB2-BD59-A6C34878D82A}">
                    <a16:rowId xmlns:a16="http://schemas.microsoft.com/office/drawing/2014/main" val="1831003042"/>
                  </a:ext>
                </a:extLst>
              </a:tr>
              <a:tr h="370840">
                <a:tc>
                  <a:txBody>
                    <a:bodyPr/>
                    <a:lstStyle/>
                    <a:p>
                      <a:pPr algn="ctr"/>
                      <a:r>
                        <a:rPr lang="en-GB" dirty="0"/>
                        <a:t>0</a:t>
                      </a:r>
                      <a:endParaRPr lang="LID4096" dirty="0"/>
                    </a:p>
                  </a:txBody>
                  <a:tcPr/>
                </a:tc>
                <a:tc>
                  <a:txBody>
                    <a:bodyPr/>
                    <a:lstStyle/>
                    <a:p>
                      <a:pPr algn="ctr"/>
                      <a:r>
                        <a:rPr lang="en-GB" dirty="0"/>
                        <a:t>1</a:t>
                      </a:r>
                      <a:endParaRPr lang="LID4096" dirty="0"/>
                    </a:p>
                  </a:txBody>
                  <a:tcPr/>
                </a:tc>
                <a:tc>
                  <a:txBody>
                    <a:bodyPr/>
                    <a:lstStyle/>
                    <a:p>
                      <a:pPr algn="ctr"/>
                      <a:r>
                        <a:rPr lang="en-GB" dirty="0"/>
                        <a:t>2</a:t>
                      </a:r>
                      <a:endParaRPr lang="LID4096" dirty="0"/>
                    </a:p>
                  </a:txBody>
                  <a:tcPr/>
                </a:tc>
                <a:tc>
                  <a:txBody>
                    <a:bodyPr/>
                    <a:lstStyle/>
                    <a:p>
                      <a:pPr algn="ctr"/>
                      <a:r>
                        <a:rPr lang="en-GB" dirty="0"/>
                        <a:t>3</a:t>
                      </a:r>
                      <a:endParaRPr lang="LID4096" dirty="0"/>
                    </a:p>
                  </a:txBody>
                  <a:tcPr/>
                </a:tc>
                <a:tc>
                  <a:txBody>
                    <a:bodyPr/>
                    <a:lstStyle/>
                    <a:p>
                      <a:pPr algn="ctr"/>
                      <a:r>
                        <a:rPr lang="en-GB" dirty="0"/>
                        <a:t>4</a:t>
                      </a:r>
                      <a:endParaRPr lang="LID4096" dirty="0"/>
                    </a:p>
                  </a:txBody>
                  <a:tcPr/>
                </a:tc>
                <a:tc>
                  <a:txBody>
                    <a:bodyPr/>
                    <a:lstStyle/>
                    <a:p>
                      <a:pPr algn="ctr"/>
                      <a:r>
                        <a:rPr lang="en-GB" dirty="0"/>
                        <a:t>5</a:t>
                      </a:r>
                      <a:endParaRPr lang="LID4096" dirty="0"/>
                    </a:p>
                  </a:txBody>
                  <a:tcPr/>
                </a:tc>
                <a:tc>
                  <a:txBody>
                    <a:bodyPr/>
                    <a:lstStyle/>
                    <a:p>
                      <a:pPr algn="ctr"/>
                      <a:r>
                        <a:rPr lang="en-GB" dirty="0"/>
                        <a:t>6</a:t>
                      </a:r>
                      <a:endParaRPr lang="LID4096" dirty="0"/>
                    </a:p>
                  </a:txBody>
                  <a:tcPr/>
                </a:tc>
                <a:tc>
                  <a:txBody>
                    <a:bodyPr/>
                    <a:lstStyle/>
                    <a:p>
                      <a:pPr algn="ctr"/>
                      <a:r>
                        <a:rPr lang="en-GB" dirty="0"/>
                        <a:t>7</a:t>
                      </a:r>
                      <a:endParaRPr lang="LID4096" dirty="0"/>
                    </a:p>
                  </a:txBody>
                  <a:tcPr/>
                </a:tc>
                <a:tc>
                  <a:txBody>
                    <a:bodyPr/>
                    <a:lstStyle/>
                    <a:p>
                      <a:pPr algn="ctr"/>
                      <a:r>
                        <a:rPr lang="en-GB" dirty="0"/>
                        <a:t>8</a:t>
                      </a:r>
                      <a:endParaRPr lang="LID4096" dirty="0"/>
                    </a:p>
                  </a:txBody>
                  <a:tcPr/>
                </a:tc>
                <a:tc>
                  <a:txBody>
                    <a:bodyPr/>
                    <a:lstStyle/>
                    <a:p>
                      <a:pPr algn="ctr"/>
                      <a:r>
                        <a:rPr lang="en-GB" dirty="0"/>
                        <a:t>9</a:t>
                      </a:r>
                      <a:endParaRPr lang="LID4096" dirty="0"/>
                    </a:p>
                  </a:txBody>
                  <a:tcPr/>
                </a:tc>
                <a:tc>
                  <a:txBody>
                    <a:bodyPr/>
                    <a:lstStyle/>
                    <a:p>
                      <a:pPr algn="ctr"/>
                      <a:r>
                        <a:rPr lang="en-GB" dirty="0"/>
                        <a:t>10</a:t>
                      </a:r>
                      <a:endParaRPr lang="LID4096" dirty="0"/>
                    </a:p>
                  </a:txBody>
                  <a:tcPr/>
                </a:tc>
                <a:extLst>
                  <a:ext uri="{0D108BD9-81ED-4DB2-BD59-A6C34878D82A}">
                    <a16:rowId xmlns:a16="http://schemas.microsoft.com/office/drawing/2014/main" val="3950326969"/>
                  </a:ext>
                </a:extLst>
              </a:tr>
            </a:tbl>
          </a:graphicData>
        </a:graphic>
      </p:graphicFrame>
      <p:pic>
        <p:nvPicPr>
          <p:cNvPr id="6" name="Picture 5">
            <a:extLst>
              <a:ext uri="{FF2B5EF4-FFF2-40B4-BE49-F238E27FC236}">
                <a16:creationId xmlns:a16="http://schemas.microsoft.com/office/drawing/2014/main" id="{36803404-CB17-3E31-E747-0E97C6D0DD0C}"/>
              </a:ext>
            </a:extLst>
          </p:cNvPr>
          <p:cNvPicPr>
            <a:picLocks noChangeAspect="1"/>
          </p:cNvPicPr>
          <p:nvPr/>
        </p:nvPicPr>
        <p:blipFill>
          <a:blip r:embed="rId2"/>
          <a:stretch>
            <a:fillRect/>
          </a:stretch>
        </p:blipFill>
        <p:spPr>
          <a:xfrm>
            <a:off x="1016000" y="4427774"/>
            <a:ext cx="9558282" cy="1749189"/>
          </a:xfrm>
          <a:prstGeom prst="rect">
            <a:avLst/>
          </a:prstGeom>
        </p:spPr>
      </p:pic>
    </p:spTree>
    <p:extLst>
      <p:ext uri="{BB962C8B-B14F-4D97-AF65-F5344CB8AC3E}">
        <p14:creationId xmlns:p14="http://schemas.microsoft.com/office/powerpoint/2010/main" val="20768734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B6A2E4-BD36-A007-F32D-0D124603CF78}"/>
              </a:ext>
            </a:extLst>
          </p:cNvPr>
          <p:cNvSpPr>
            <a:spLocks noGrp="1"/>
          </p:cNvSpPr>
          <p:nvPr>
            <p:ph idx="1"/>
          </p:nvPr>
        </p:nvSpPr>
        <p:spPr>
          <a:xfrm>
            <a:off x="777240" y="599440"/>
            <a:ext cx="10659110" cy="5577523"/>
          </a:xfrm>
        </p:spPr>
        <p:txBody>
          <a:bodyPr/>
          <a:lstStyle/>
          <a:p>
            <a:endParaRPr lang="en-GB" dirty="0"/>
          </a:p>
          <a:p>
            <a:endParaRPr lang="en-GB" dirty="0"/>
          </a:p>
          <a:p>
            <a:endParaRPr lang="en-GB" dirty="0"/>
          </a:p>
          <a:p>
            <a:r>
              <a:rPr lang="en-GB" dirty="0"/>
              <a:t>Moreover, to select the last element in a list, we always need to write one extra number. Very confusing!</a:t>
            </a:r>
          </a:p>
          <a:p>
            <a:pPr marL="0" indent="0">
              <a:buNone/>
            </a:pPr>
            <a:r>
              <a:rPr lang="en-GB" dirty="0"/>
              <a:t> </a:t>
            </a:r>
            <a:endParaRPr lang="LID4096" dirty="0"/>
          </a:p>
        </p:txBody>
      </p:sp>
      <p:pic>
        <p:nvPicPr>
          <p:cNvPr id="5" name="Picture 4">
            <a:extLst>
              <a:ext uri="{FF2B5EF4-FFF2-40B4-BE49-F238E27FC236}">
                <a16:creationId xmlns:a16="http://schemas.microsoft.com/office/drawing/2014/main" id="{CA4FCC0E-D326-7A42-76E0-92D9E78C6257}"/>
              </a:ext>
            </a:extLst>
          </p:cNvPr>
          <p:cNvPicPr>
            <a:picLocks noChangeAspect="1"/>
          </p:cNvPicPr>
          <p:nvPr/>
        </p:nvPicPr>
        <p:blipFill>
          <a:blip r:embed="rId2"/>
          <a:stretch>
            <a:fillRect/>
          </a:stretch>
        </p:blipFill>
        <p:spPr>
          <a:xfrm>
            <a:off x="625846" y="2679648"/>
            <a:ext cx="11429736" cy="2237792"/>
          </a:xfrm>
          <a:prstGeom prst="rect">
            <a:avLst/>
          </a:prstGeom>
        </p:spPr>
      </p:pic>
      <p:pic>
        <p:nvPicPr>
          <p:cNvPr id="6" name="Picture 5">
            <a:extLst>
              <a:ext uri="{FF2B5EF4-FFF2-40B4-BE49-F238E27FC236}">
                <a16:creationId xmlns:a16="http://schemas.microsoft.com/office/drawing/2014/main" id="{C8D885D3-070B-803D-705F-B809D59EC146}"/>
              </a:ext>
            </a:extLst>
          </p:cNvPr>
          <p:cNvPicPr>
            <a:picLocks noChangeAspect="1"/>
          </p:cNvPicPr>
          <p:nvPr/>
        </p:nvPicPr>
        <p:blipFill>
          <a:blip r:embed="rId3"/>
          <a:stretch>
            <a:fillRect/>
          </a:stretch>
        </p:blipFill>
        <p:spPr>
          <a:xfrm>
            <a:off x="8605462" y="920210"/>
            <a:ext cx="1341236" cy="499915"/>
          </a:xfrm>
          <a:prstGeom prst="rect">
            <a:avLst/>
          </a:prstGeom>
        </p:spPr>
      </p:pic>
      <p:sp>
        <p:nvSpPr>
          <p:cNvPr id="7" name="TextBox 6">
            <a:extLst>
              <a:ext uri="{FF2B5EF4-FFF2-40B4-BE49-F238E27FC236}">
                <a16:creationId xmlns:a16="http://schemas.microsoft.com/office/drawing/2014/main" id="{421299A7-9AF7-FB28-535C-7AB52C32E5FA}"/>
              </a:ext>
            </a:extLst>
          </p:cNvPr>
          <p:cNvSpPr txBox="1"/>
          <p:nvPr/>
        </p:nvSpPr>
        <p:spPr>
          <a:xfrm>
            <a:off x="883920" y="5608320"/>
            <a:ext cx="5212080" cy="923330"/>
          </a:xfrm>
          <a:prstGeom prst="rect">
            <a:avLst/>
          </a:prstGeom>
          <a:noFill/>
        </p:spPr>
        <p:txBody>
          <a:bodyPr wrap="square" rtlCol="0">
            <a:spAutoFit/>
          </a:bodyPr>
          <a:lstStyle/>
          <a:p>
            <a:r>
              <a:rPr lang="en-GB" dirty="0"/>
              <a:t>Let’s have a look at what “Perplexity AI” says about this!: </a:t>
            </a:r>
            <a:r>
              <a:rPr lang="en-GB" dirty="0">
                <a:hlinkClick r:id="rId4"/>
              </a:rPr>
              <a:t>https://www.perplexity.ai/search/1943c75f-f5c0-4846-9d20-c9d74acbc840?s=u</a:t>
            </a:r>
            <a:r>
              <a:rPr lang="en-GB" dirty="0"/>
              <a:t> </a:t>
            </a:r>
            <a:endParaRPr lang="LID4096" dirty="0"/>
          </a:p>
        </p:txBody>
      </p:sp>
    </p:spTree>
    <p:extLst>
      <p:ext uri="{BB962C8B-B14F-4D97-AF65-F5344CB8AC3E}">
        <p14:creationId xmlns:p14="http://schemas.microsoft.com/office/powerpoint/2010/main" val="3237861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E4B9-AD16-0425-15D8-E42A25699A5F}"/>
              </a:ext>
            </a:extLst>
          </p:cNvPr>
          <p:cNvSpPr>
            <a:spLocks noGrp="1"/>
          </p:cNvSpPr>
          <p:nvPr>
            <p:ph type="title"/>
          </p:nvPr>
        </p:nvSpPr>
        <p:spPr/>
        <p:txBody>
          <a:bodyPr/>
          <a:lstStyle/>
          <a:p>
            <a:r>
              <a:rPr lang="en-GB" dirty="0"/>
              <a:t>Lists []</a:t>
            </a:r>
            <a:endParaRPr lang="en-CH" dirty="0"/>
          </a:p>
        </p:txBody>
      </p:sp>
      <p:sp>
        <p:nvSpPr>
          <p:cNvPr id="3" name="Content Placeholder 2">
            <a:extLst>
              <a:ext uri="{FF2B5EF4-FFF2-40B4-BE49-F238E27FC236}">
                <a16:creationId xmlns:a16="http://schemas.microsoft.com/office/drawing/2014/main" id="{EC98FB90-C3C4-302F-6129-DBE8B40A5F82}"/>
              </a:ext>
            </a:extLst>
          </p:cNvPr>
          <p:cNvSpPr>
            <a:spLocks noGrp="1"/>
          </p:cNvSpPr>
          <p:nvPr>
            <p:ph idx="1"/>
          </p:nvPr>
        </p:nvSpPr>
        <p:spPr/>
        <p:txBody>
          <a:bodyPr/>
          <a:lstStyle/>
          <a:p>
            <a:r>
              <a:rPr lang="en-GB" dirty="0"/>
              <a:t>Lists are a data type</a:t>
            </a:r>
          </a:p>
          <a:p>
            <a:r>
              <a:rPr lang="en-GB" dirty="0"/>
              <a:t>Lists are used in most programming languages (arrays)</a:t>
            </a:r>
          </a:p>
          <a:p>
            <a:r>
              <a:rPr lang="en-GB" dirty="0"/>
              <a:t>Lists are a set of values</a:t>
            </a:r>
          </a:p>
          <a:p>
            <a:endParaRPr lang="en-GB" dirty="0"/>
          </a:p>
          <a:p>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E381621B-6327-9399-85CD-69EAFEDD5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010" y="3438852"/>
            <a:ext cx="9518150" cy="2019002"/>
          </a:xfrm>
          <a:prstGeom prst="rect">
            <a:avLst/>
          </a:prstGeom>
        </p:spPr>
      </p:pic>
      <p:sp>
        <p:nvSpPr>
          <p:cNvPr id="6" name="TextBox 5">
            <a:extLst>
              <a:ext uri="{FF2B5EF4-FFF2-40B4-BE49-F238E27FC236}">
                <a16:creationId xmlns:a16="http://schemas.microsoft.com/office/drawing/2014/main" id="{8524F595-500E-508C-D424-B36DE58CA698}"/>
              </a:ext>
            </a:extLst>
          </p:cNvPr>
          <p:cNvSpPr txBox="1"/>
          <p:nvPr/>
        </p:nvSpPr>
        <p:spPr>
          <a:xfrm>
            <a:off x="7782560" y="1290320"/>
            <a:ext cx="124968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27620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089165AE-B56A-5965-88F6-73652D14F894}"/>
              </a:ext>
            </a:extLst>
          </p:cNvPr>
          <p:cNvSpPr>
            <a:spLocks noGrp="1"/>
          </p:cNvSpPr>
          <p:nvPr>
            <p:ph type="title"/>
          </p:nvPr>
        </p:nvSpPr>
        <p:spPr>
          <a:xfrm>
            <a:off x="3327722" y="777240"/>
            <a:ext cx="5782804" cy="2493876"/>
          </a:xfrm>
        </p:spPr>
        <p:txBody>
          <a:bodyPr anchor="b">
            <a:normAutofit/>
          </a:bodyPr>
          <a:lstStyle/>
          <a:p>
            <a:pPr algn="ctr"/>
            <a:r>
              <a:rPr lang="en-GB" sz="4400" dirty="0"/>
              <a:t>1. General Introduction</a:t>
            </a:r>
            <a:endParaRPr lang="en-CH" sz="4400" dirty="0"/>
          </a:p>
        </p:txBody>
      </p:sp>
      <p:sp>
        <p:nvSpPr>
          <p:cNvPr id="3" name="Content Placeholder 2">
            <a:extLst>
              <a:ext uri="{FF2B5EF4-FFF2-40B4-BE49-F238E27FC236}">
                <a16:creationId xmlns:a16="http://schemas.microsoft.com/office/drawing/2014/main" id="{D6B4F360-6F07-75B0-8B54-A3EBCABBF0A8}"/>
              </a:ext>
            </a:extLst>
          </p:cNvPr>
          <p:cNvSpPr>
            <a:spLocks noGrp="1"/>
          </p:cNvSpPr>
          <p:nvPr>
            <p:ph idx="1"/>
          </p:nvPr>
        </p:nvSpPr>
        <p:spPr>
          <a:xfrm>
            <a:off x="3203074" y="3429000"/>
            <a:ext cx="5782804" cy="2333562"/>
          </a:xfrm>
        </p:spPr>
        <p:txBody>
          <a:bodyPr anchor="t">
            <a:normAutofit/>
          </a:bodyPr>
          <a:lstStyle/>
          <a:p>
            <a:pPr algn="ctr"/>
            <a:r>
              <a:rPr lang="en-GB" sz="1800" dirty="0"/>
              <a:t>Instructor Introduction</a:t>
            </a:r>
          </a:p>
          <a:p>
            <a:pPr algn="ctr"/>
            <a:r>
              <a:rPr lang="en-GB" sz="1800" dirty="0"/>
              <a:t>Students Introduction</a:t>
            </a:r>
          </a:p>
          <a:p>
            <a:pPr algn="ctr"/>
            <a:r>
              <a:rPr lang="en-GB" sz="1800" dirty="0"/>
              <a:t>Introduction to the course</a:t>
            </a:r>
            <a:endParaRPr lang="en-CH" sz="1800" dirty="0"/>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3093695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C027D-1FBA-2824-4B70-BDD76AE01108}"/>
              </a:ext>
            </a:extLst>
          </p:cNvPr>
          <p:cNvSpPr>
            <a:spLocks noGrp="1"/>
          </p:cNvSpPr>
          <p:nvPr>
            <p:ph type="title"/>
          </p:nvPr>
        </p:nvSpPr>
        <p:spPr/>
        <p:txBody>
          <a:bodyPr/>
          <a:lstStyle/>
          <a:p>
            <a:r>
              <a:rPr lang="en-GB" dirty="0"/>
              <a:t>Creating Lists</a:t>
            </a:r>
            <a:endParaRPr lang="en-CH" dirty="0"/>
          </a:p>
        </p:txBody>
      </p:sp>
      <p:sp>
        <p:nvSpPr>
          <p:cNvPr id="3" name="Content Placeholder 2">
            <a:extLst>
              <a:ext uri="{FF2B5EF4-FFF2-40B4-BE49-F238E27FC236}">
                <a16:creationId xmlns:a16="http://schemas.microsoft.com/office/drawing/2014/main" id="{C8E5F5AF-5CF1-8BCD-959D-FE624038F430}"/>
              </a:ext>
            </a:extLst>
          </p:cNvPr>
          <p:cNvSpPr>
            <a:spLocks noGrp="1"/>
          </p:cNvSpPr>
          <p:nvPr>
            <p:ph idx="1"/>
          </p:nvPr>
        </p:nvSpPr>
        <p:spPr/>
        <p:txBody>
          <a:bodyPr/>
          <a:lstStyle/>
          <a:p>
            <a:r>
              <a:rPr lang="en-GB" dirty="0"/>
              <a:t>The easiest way to create a list is using []</a:t>
            </a:r>
          </a:p>
          <a:p>
            <a:r>
              <a:rPr lang="en-GB" dirty="0"/>
              <a:t>Data types can be mixed</a:t>
            </a:r>
          </a:p>
          <a:p>
            <a:pPr marL="0" indent="0">
              <a:buNone/>
            </a:pPr>
            <a:endParaRPr lang="en-CH" dirty="0"/>
          </a:p>
        </p:txBody>
      </p:sp>
      <p:pic>
        <p:nvPicPr>
          <p:cNvPr id="5" name="Picture 4" descr="Graphical user interface, application, Teams&#10;&#10;Description automatically generated">
            <a:extLst>
              <a:ext uri="{FF2B5EF4-FFF2-40B4-BE49-F238E27FC236}">
                <a16:creationId xmlns:a16="http://schemas.microsoft.com/office/drawing/2014/main" id="{0D5EC28A-A1EA-90AF-5930-B4B9AB352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857" y="2863302"/>
            <a:ext cx="11360286" cy="2956975"/>
          </a:xfrm>
          <a:prstGeom prst="rect">
            <a:avLst/>
          </a:prstGeom>
        </p:spPr>
      </p:pic>
      <p:sp>
        <p:nvSpPr>
          <p:cNvPr id="6" name="TextBox 5">
            <a:extLst>
              <a:ext uri="{FF2B5EF4-FFF2-40B4-BE49-F238E27FC236}">
                <a16:creationId xmlns:a16="http://schemas.microsoft.com/office/drawing/2014/main" id="{5A013590-A25E-54CF-432B-B4B1DAB5F653}"/>
              </a:ext>
            </a:extLst>
          </p:cNvPr>
          <p:cNvSpPr txBox="1"/>
          <p:nvPr/>
        </p:nvSpPr>
        <p:spPr>
          <a:xfrm>
            <a:off x="7680960" y="1402080"/>
            <a:ext cx="13106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727281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F4D41-4DAE-A8D8-26FF-10DAB02CC6F3}"/>
              </a:ext>
            </a:extLst>
          </p:cNvPr>
          <p:cNvSpPr>
            <a:spLocks noGrp="1"/>
          </p:cNvSpPr>
          <p:nvPr>
            <p:ph type="title"/>
          </p:nvPr>
        </p:nvSpPr>
        <p:spPr/>
        <p:txBody>
          <a:bodyPr/>
          <a:lstStyle/>
          <a:p>
            <a:r>
              <a:rPr lang="en-GB" dirty="0"/>
              <a:t>Creating lists</a:t>
            </a:r>
            <a:endParaRPr lang="en-CH" dirty="0"/>
          </a:p>
        </p:txBody>
      </p:sp>
      <p:sp>
        <p:nvSpPr>
          <p:cNvPr id="3" name="Content Placeholder 2">
            <a:extLst>
              <a:ext uri="{FF2B5EF4-FFF2-40B4-BE49-F238E27FC236}">
                <a16:creationId xmlns:a16="http://schemas.microsoft.com/office/drawing/2014/main" id="{DE1181E9-0C1A-9624-629E-468DD4A6CE73}"/>
              </a:ext>
            </a:extLst>
          </p:cNvPr>
          <p:cNvSpPr>
            <a:spLocks noGrp="1"/>
          </p:cNvSpPr>
          <p:nvPr>
            <p:ph idx="1"/>
          </p:nvPr>
        </p:nvSpPr>
        <p:spPr/>
        <p:txBody>
          <a:bodyPr/>
          <a:lstStyle/>
          <a:p>
            <a:r>
              <a:rPr lang="en-GB" dirty="0"/>
              <a:t>Since numbers are often stored in a list, there is a special method for doing so: </a:t>
            </a:r>
            <a:r>
              <a:rPr lang="en-GB" b="1" dirty="0">
                <a:solidFill>
                  <a:schemeClr val="accent2">
                    <a:lumMod val="60000"/>
                    <a:lumOff val="40000"/>
                  </a:schemeClr>
                </a:solidFill>
              </a:rPr>
              <a:t>range</a:t>
            </a:r>
            <a:r>
              <a:rPr lang="en-GB" dirty="0"/>
              <a:t>.</a:t>
            </a:r>
          </a:p>
          <a:p>
            <a:r>
              <a:rPr lang="en-GB" dirty="0"/>
              <a:t>With only one argument, </a:t>
            </a:r>
            <a:r>
              <a:rPr lang="en-GB" b="1" dirty="0">
                <a:solidFill>
                  <a:schemeClr val="accent2">
                    <a:lumMod val="60000"/>
                    <a:lumOff val="40000"/>
                  </a:schemeClr>
                </a:solidFill>
              </a:rPr>
              <a:t>range</a:t>
            </a:r>
            <a:r>
              <a:rPr lang="en-GB" dirty="0"/>
              <a:t> returns a number series starting at 0.</a:t>
            </a:r>
          </a:p>
          <a:p>
            <a:r>
              <a:rPr lang="en-GB" dirty="0"/>
              <a:t>When using two arguments it is possible to define the start and end of the range [start, end) (end is not included in the list).</a:t>
            </a:r>
          </a:p>
          <a:p>
            <a:pPr marL="0" indent="0">
              <a:buNone/>
            </a:pPr>
            <a:endParaRPr lang="en-CH" dirty="0"/>
          </a:p>
        </p:txBody>
      </p:sp>
      <p:pic>
        <p:nvPicPr>
          <p:cNvPr id="5" name="Picture 4" descr="Graphical user interface, text, application&#10;&#10;Description automatically generated">
            <a:extLst>
              <a:ext uri="{FF2B5EF4-FFF2-40B4-BE49-F238E27FC236}">
                <a16:creationId xmlns:a16="http://schemas.microsoft.com/office/drawing/2014/main" id="{91917892-3264-C1DE-A38D-C1854F577D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40" y="3744074"/>
            <a:ext cx="11805920" cy="2229689"/>
          </a:xfrm>
          <a:prstGeom prst="rect">
            <a:avLst/>
          </a:prstGeom>
        </p:spPr>
      </p:pic>
      <p:sp>
        <p:nvSpPr>
          <p:cNvPr id="6" name="TextBox 5">
            <a:extLst>
              <a:ext uri="{FF2B5EF4-FFF2-40B4-BE49-F238E27FC236}">
                <a16:creationId xmlns:a16="http://schemas.microsoft.com/office/drawing/2014/main" id="{F219751A-E16A-C3CA-04B6-3F9818AF3A57}"/>
              </a:ext>
            </a:extLst>
          </p:cNvPr>
          <p:cNvSpPr txBox="1"/>
          <p:nvPr/>
        </p:nvSpPr>
        <p:spPr>
          <a:xfrm>
            <a:off x="7193280" y="924560"/>
            <a:ext cx="128016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210469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022C7-7A94-DC80-3E45-AEA80807AF69}"/>
              </a:ext>
            </a:extLst>
          </p:cNvPr>
          <p:cNvSpPr>
            <a:spLocks noGrp="1"/>
          </p:cNvSpPr>
          <p:nvPr>
            <p:ph type="title"/>
          </p:nvPr>
        </p:nvSpPr>
        <p:spPr/>
        <p:txBody>
          <a:bodyPr/>
          <a:lstStyle/>
          <a:p>
            <a:r>
              <a:rPr lang="en-GB" dirty="0"/>
              <a:t>Creating lists</a:t>
            </a:r>
            <a:endParaRPr lang="en-CH" dirty="0"/>
          </a:p>
        </p:txBody>
      </p:sp>
      <p:sp>
        <p:nvSpPr>
          <p:cNvPr id="3" name="Content Placeholder 2">
            <a:extLst>
              <a:ext uri="{FF2B5EF4-FFF2-40B4-BE49-F238E27FC236}">
                <a16:creationId xmlns:a16="http://schemas.microsoft.com/office/drawing/2014/main" id="{BBAA63E1-C697-BE23-D4E1-F22BB32EC30E}"/>
              </a:ext>
            </a:extLst>
          </p:cNvPr>
          <p:cNvSpPr>
            <a:spLocks noGrp="1"/>
          </p:cNvSpPr>
          <p:nvPr>
            <p:ph idx="1"/>
          </p:nvPr>
        </p:nvSpPr>
        <p:spPr/>
        <p:txBody>
          <a:bodyPr/>
          <a:lstStyle/>
          <a:p>
            <a:r>
              <a:rPr lang="en-GB" dirty="0"/>
              <a:t>The step size can be defined with a third argument.</a:t>
            </a:r>
          </a:p>
          <a:p>
            <a:endParaRPr lang="en-GB" dirty="0"/>
          </a:p>
          <a:p>
            <a:endParaRPr lang="en-GB" dirty="0"/>
          </a:p>
          <a:p>
            <a:pPr marL="0" indent="0">
              <a:buNone/>
            </a:pPr>
            <a:endParaRPr lang="en-GB" dirty="0"/>
          </a:p>
          <a:p>
            <a:pPr marL="0" indent="0">
              <a:buNone/>
            </a:pPr>
            <a:endParaRPr lang="en-GB" dirty="0"/>
          </a:p>
          <a:p>
            <a:r>
              <a:rPr lang="en-GB" dirty="0"/>
              <a:t>An empty list can also be created (this is often done when the values in the list are not yet known).</a:t>
            </a:r>
          </a:p>
          <a:p>
            <a:endParaRPr lang="en-CH" dirty="0"/>
          </a:p>
        </p:txBody>
      </p:sp>
      <p:pic>
        <p:nvPicPr>
          <p:cNvPr id="5" name="Picture 4">
            <a:extLst>
              <a:ext uri="{FF2B5EF4-FFF2-40B4-BE49-F238E27FC236}">
                <a16:creationId xmlns:a16="http://schemas.microsoft.com/office/drawing/2014/main" id="{0E08CC8D-17C1-800F-1FAF-19EAB1320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890" y="2468620"/>
            <a:ext cx="10513633" cy="960380"/>
          </a:xfrm>
          <a:prstGeom prst="rect">
            <a:avLst/>
          </a:prstGeom>
        </p:spPr>
      </p:pic>
      <p:pic>
        <p:nvPicPr>
          <p:cNvPr id="9" name="Picture 8">
            <a:extLst>
              <a:ext uri="{FF2B5EF4-FFF2-40B4-BE49-F238E27FC236}">
                <a16:creationId xmlns:a16="http://schemas.microsoft.com/office/drawing/2014/main" id="{B88FE0D3-9C28-A069-4601-91CA4A118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155" y="4716162"/>
            <a:ext cx="11093690" cy="597455"/>
          </a:xfrm>
          <a:prstGeom prst="rect">
            <a:avLst/>
          </a:prstGeom>
        </p:spPr>
      </p:pic>
      <p:sp>
        <p:nvSpPr>
          <p:cNvPr id="10" name="TextBox 9">
            <a:extLst>
              <a:ext uri="{FF2B5EF4-FFF2-40B4-BE49-F238E27FC236}">
                <a16:creationId xmlns:a16="http://schemas.microsoft.com/office/drawing/2014/main" id="{80CC4E2F-0972-DF7B-09B6-7BB6979895FB}"/>
              </a:ext>
            </a:extLst>
          </p:cNvPr>
          <p:cNvSpPr txBox="1"/>
          <p:nvPr/>
        </p:nvSpPr>
        <p:spPr>
          <a:xfrm>
            <a:off x="7640320" y="1137920"/>
            <a:ext cx="132080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1216673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AB259-8E5F-7D24-9359-EC342D185B33}"/>
              </a:ext>
            </a:extLst>
          </p:cNvPr>
          <p:cNvSpPr>
            <a:spLocks noGrp="1"/>
          </p:cNvSpPr>
          <p:nvPr>
            <p:ph type="title"/>
          </p:nvPr>
        </p:nvSpPr>
        <p:spPr/>
        <p:txBody>
          <a:bodyPr/>
          <a:lstStyle/>
          <a:p>
            <a:r>
              <a:rPr lang="en-GB" dirty="0"/>
              <a:t>Accessing Lists</a:t>
            </a:r>
            <a:endParaRPr lang="en-CH" dirty="0"/>
          </a:p>
        </p:txBody>
      </p:sp>
      <p:sp>
        <p:nvSpPr>
          <p:cNvPr id="3" name="Content Placeholder 2">
            <a:extLst>
              <a:ext uri="{FF2B5EF4-FFF2-40B4-BE49-F238E27FC236}">
                <a16:creationId xmlns:a16="http://schemas.microsoft.com/office/drawing/2014/main" id="{56F24134-ACB9-C168-AE4A-02BB50F55B90}"/>
              </a:ext>
            </a:extLst>
          </p:cNvPr>
          <p:cNvSpPr>
            <a:spLocks noGrp="1"/>
          </p:cNvSpPr>
          <p:nvPr>
            <p:ph idx="1"/>
          </p:nvPr>
        </p:nvSpPr>
        <p:spPr/>
        <p:txBody>
          <a:bodyPr/>
          <a:lstStyle/>
          <a:p>
            <a:r>
              <a:rPr lang="en-GB" dirty="0"/>
              <a:t>Accessing elements can be done with the [] operator.</a:t>
            </a:r>
          </a:p>
          <a:p>
            <a:r>
              <a:rPr lang="en-GB" dirty="0"/>
              <a:t>A negative index is used to access the list from the end.</a:t>
            </a:r>
          </a:p>
          <a:p>
            <a:endParaRPr lang="en-GB" dirty="0"/>
          </a:p>
          <a:p>
            <a:pPr marL="0" indent="0">
              <a:buNone/>
            </a:pPr>
            <a:endParaRPr lang="en-GB" dirty="0"/>
          </a:p>
          <a:p>
            <a:pPr marL="0" indent="0">
              <a:buNone/>
            </a:pPr>
            <a:endParaRPr lang="en-CH" dirty="0"/>
          </a:p>
        </p:txBody>
      </p:sp>
      <p:pic>
        <p:nvPicPr>
          <p:cNvPr id="5" name="Picture 4" descr="Application&#10;&#10;Description automatically generated with medium confidence">
            <a:extLst>
              <a:ext uri="{FF2B5EF4-FFF2-40B4-BE49-F238E27FC236}">
                <a16:creationId xmlns:a16="http://schemas.microsoft.com/office/drawing/2014/main" id="{A143C225-19FE-09D9-A77D-E74E4DE4B4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382" y="3093299"/>
            <a:ext cx="10884176" cy="2145057"/>
          </a:xfrm>
          <a:prstGeom prst="rect">
            <a:avLst/>
          </a:prstGeom>
        </p:spPr>
      </p:pic>
      <p:sp>
        <p:nvSpPr>
          <p:cNvPr id="6" name="TextBox 5">
            <a:extLst>
              <a:ext uri="{FF2B5EF4-FFF2-40B4-BE49-F238E27FC236}">
                <a16:creationId xmlns:a16="http://schemas.microsoft.com/office/drawing/2014/main" id="{2E74267F-3C5E-D8AE-42E6-CEDA2F9C3A72}"/>
              </a:ext>
            </a:extLst>
          </p:cNvPr>
          <p:cNvSpPr txBox="1"/>
          <p:nvPr/>
        </p:nvSpPr>
        <p:spPr>
          <a:xfrm>
            <a:off x="7752080" y="1259840"/>
            <a:ext cx="140208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786075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DBD1-CF1B-4B7F-C139-CFCC1A006B26}"/>
              </a:ext>
            </a:extLst>
          </p:cNvPr>
          <p:cNvSpPr>
            <a:spLocks noGrp="1"/>
          </p:cNvSpPr>
          <p:nvPr>
            <p:ph type="title"/>
          </p:nvPr>
        </p:nvSpPr>
        <p:spPr/>
        <p:txBody>
          <a:bodyPr/>
          <a:lstStyle/>
          <a:p>
            <a:r>
              <a:rPr lang="en-GB" dirty="0"/>
              <a:t>Length</a:t>
            </a:r>
            <a:endParaRPr lang="en-CH" dirty="0"/>
          </a:p>
        </p:txBody>
      </p:sp>
      <p:sp>
        <p:nvSpPr>
          <p:cNvPr id="3" name="Content Placeholder 2">
            <a:extLst>
              <a:ext uri="{FF2B5EF4-FFF2-40B4-BE49-F238E27FC236}">
                <a16:creationId xmlns:a16="http://schemas.microsoft.com/office/drawing/2014/main" id="{9187A6D0-D31D-A652-1E1A-6F319309579F}"/>
              </a:ext>
            </a:extLst>
          </p:cNvPr>
          <p:cNvSpPr>
            <a:spLocks noGrp="1"/>
          </p:cNvSpPr>
          <p:nvPr>
            <p:ph idx="1"/>
          </p:nvPr>
        </p:nvSpPr>
        <p:spPr>
          <a:xfrm>
            <a:off x="777240" y="1371600"/>
            <a:ext cx="10659110" cy="5537200"/>
          </a:xfrm>
        </p:spPr>
        <p:txBody>
          <a:bodyPr/>
          <a:lstStyle/>
          <a:p>
            <a:r>
              <a:rPr lang="en-GB" dirty="0"/>
              <a:t>The number of elements in a list can be obtained using the </a:t>
            </a:r>
            <a:r>
              <a:rPr lang="en-GB" b="1" dirty="0" err="1">
                <a:solidFill>
                  <a:schemeClr val="accent2">
                    <a:lumMod val="60000"/>
                    <a:lumOff val="40000"/>
                  </a:schemeClr>
                </a:solidFill>
              </a:rPr>
              <a:t>len</a:t>
            </a:r>
            <a:r>
              <a:rPr lang="en-GB" b="1" dirty="0">
                <a:solidFill>
                  <a:schemeClr val="accent2">
                    <a:lumMod val="60000"/>
                    <a:lumOff val="40000"/>
                  </a:schemeClr>
                </a:solidFill>
              </a:rPr>
              <a:t>() </a:t>
            </a:r>
            <a:r>
              <a:rPr lang="en-GB" dirty="0"/>
              <a:t>function</a:t>
            </a:r>
          </a:p>
          <a:p>
            <a:endParaRPr lang="en-GB" dirty="0"/>
          </a:p>
          <a:p>
            <a:endParaRPr lang="en-GB" dirty="0"/>
          </a:p>
          <a:p>
            <a:pPr marL="0" indent="0">
              <a:buNone/>
            </a:pPr>
            <a:endParaRPr lang="en-GB" dirty="0"/>
          </a:p>
          <a:p>
            <a:pPr marL="0" indent="0">
              <a:buNone/>
            </a:pPr>
            <a:r>
              <a:rPr lang="en-GB" sz="3200" b="1" dirty="0"/>
              <a:t>OUT OF RANGE</a:t>
            </a:r>
          </a:p>
          <a:p>
            <a:r>
              <a:rPr lang="en-GB" dirty="0"/>
              <a:t>If there is no item in the list at the desired index, Python will .print an error message</a:t>
            </a:r>
          </a:p>
          <a:p>
            <a:pPr marL="0" indent="0">
              <a:buNone/>
            </a:pPr>
            <a:endParaRPr lang="en-GB" dirty="0"/>
          </a:p>
        </p:txBody>
      </p:sp>
      <p:pic>
        <p:nvPicPr>
          <p:cNvPr id="7" name="Picture 6" descr="Background pattern&#10;&#10;Description automatically generated">
            <a:extLst>
              <a:ext uri="{FF2B5EF4-FFF2-40B4-BE49-F238E27FC236}">
                <a16:creationId xmlns:a16="http://schemas.microsoft.com/office/drawing/2014/main" id="{985F5CF2-EA0F-BD9A-DB2B-8104FC1C4C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650" y="1749696"/>
            <a:ext cx="9130030" cy="1195204"/>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6A81BFAB-FFFD-1908-0CE7-FC5BF54F3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480" y="4140200"/>
            <a:ext cx="8966200" cy="2183934"/>
          </a:xfrm>
          <a:prstGeom prst="rect">
            <a:avLst/>
          </a:prstGeom>
        </p:spPr>
      </p:pic>
      <p:sp>
        <p:nvSpPr>
          <p:cNvPr id="10" name="TextBox 9">
            <a:extLst>
              <a:ext uri="{FF2B5EF4-FFF2-40B4-BE49-F238E27FC236}">
                <a16:creationId xmlns:a16="http://schemas.microsoft.com/office/drawing/2014/main" id="{622BDD28-BA64-7C55-07A1-271389479AC9}"/>
              </a:ext>
            </a:extLst>
          </p:cNvPr>
          <p:cNvSpPr txBox="1"/>
          <p:nvPr/>
        </p:nvSpPr>
        <p:spPr>
          <a:xfrm>
            <a:off x="7670800" y="365125"/>
            <a:ext cx="143256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28241757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29C0D-AB0D-5CB0-A08C-7F46DB58E981}"/>
              </a:ext>
            </a:extLst>
          </p:cNvPr>
          <p:cNvSpPr>
            <a:spLocks noGrp="1"/>
          </p:cNvSpPr>
          <p:nvPr>
            <p:ph type="title"/>
          </p:nvPr>
        </p:nvSpPr>
        <p:spPr/>
        <p:txBody>
          <a:bodyPr/>
          <a:lstStyle/>
          <a:p>
            <a:r>
              <a:rPr lang="en-GB" dirty="0"/>
              <a:t>Changing elements in a list</a:t>
            </a:r>
            <a:endParaRPr lang="en-CH" dirty="0"/>
          </a:p>
        </p:txBody>
      </p:sp>
      <p:sp>
        <p:nvSpPr>
          <p:cNvPr id="3" name="Content Placeholder 2">
            <a:extLst>
              <a:ext uri="{FF2B5EF4-FFF2-40B4-BE49-F238E27FC236}">
                <a16:creationId xmlns:a16="http://schemas.microsoft.com/office/drawing/2014/main" id="{CA13D944-0ADD-8542-ECA2-CE261AF5E570}"/>
              </a:ext>
            </a:extLst>
          </p:cNvPr>
          <p:cNvSpPr>
            <a:spLocks noGrp="1"/>
          </p:cNvSpPr>
          <p:nvPr>
            <p:ph idx="1"/>
          </p:nvPr>
        </p:nvSpPr>
        <p:spPr/>
        <p:txBody>
          <a:bodyPr/>
          <a:lstStyle/>
          <a:p>
            <a:r>
              <a:rPr lang="en-GB" dirty="0"/>
              <a:t> An element can be changed using [INDEX]</a:t>
            </a:r>
          </a:p>
          <a:p>
            <a:endParaRPr lang="en-GB" dirty="0"/>
          </a:p>
          <a:p>
            <a:endParaRPr lang="en-GB" dirty="0"/>
          </a:p>
          <a:p>
            <a:endParaRPr lang="en-GB" dirty="0"/>
          </a:p>
          <a:p>
            <a:endParaRPr lang="en-CH" dirty="0"/>
          </a:p>
        </p:txBody>
      </p:sp>
      <p:pic>
        <p:nvPicPr>
          <p:cNvPr id="5" name="Picture 4" descr="Graphical user interface, application&#10;&#10;Description automatically generated with medium confidence">
            <a:extLst>
              <a:ext uri="{FF2B5EF4-FFF2-40B4-BE49-F238E27FC236}">
                <a16:creationId xmlns:a16="http://schemas.microsoft.com/office/drawing/2014/main" id="{CBDC0B33-F68B-F34A-32A4-3183428791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650" y="2869186"/>
            <a:ext cx="9296030" cy="1956463"/>
          </a:xfrm>
          <a:prstGeom prst="rect">
            <a:avLst/>
          </a:prstGeom>
        </p:spPr>
      </p:pic>
      <p:sp>
        <p:nvSpPr>
          <p:cNvPr id="6" name="TextBox 5">
            <a:extLst>
              <a:ext uri="{FF2B5EF4-FFF2-40B4-BE49-F238E27FC236}">
                <a16:creationId xmlns:a16="http://schemas.microsoft.com/office/drawing/2014/main" id="{7321F78F-322C-56B1-F3B5-DEC12E64DFD2}"/>
              </a:ext>
            </a:extLst>
          </p:cNvPr>
          <p:cNvSpPr txBox="1"/>
          <p:nvPr/>
        </p:nvSpPr>
        <p:spPr>
          <a:xfrm>
            <a:off x="7823200" y="1991360"/>
            <a:ext cx="124968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731000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9D615-8DC5-13D8-C662-22BD727F5F52}"/>
              </a:ext>
            </a:extLst>
          </p:cNvPr>
          <p:cNvSpPr>
            <a:spLocks noGrp="1"/>
          </p:cNvSpPr>
          <p:nvPr>
            <p:ph type="title"/>
          </p:nvPr>
        </p:nvSpPr>
        <p:spPr/>
        <p:txBody>
          <a:bodyPr/>
          <a:lstStyle/>
          <a:p>
            <a:r>
              <a:rPr lang="en-GB" dirty="0"/>
              <a:t>Adding elements in a list</a:t>
            </a:r>
            <a:endParaRPr lang="LID4096" dirty="0"/>
          </a:p>
        </p:txBody>
      </p:sp>
      <p:sp>
        <p:nvSpPr>
          <p:cNvPr id="3" name="Content Placeholder 2">
            <a:extLst>
              <a:ext uri="{FF2B5EF4-FFF2-40B4-BE49-F238E27FC236}">
                <a16:creationId xmlns:a16="http://schemas.microsoft.com/office/drawing/2014/main" id="{8C833DC1-09E0-A692-61BB-9ACCE87A530D}"/>
              </a:ext>
            </a:extLst>
          </p:cNvPr>
          <p:cNvSpPr>
            <a:spLocks noGrp="1"/>
          </p:cNvSpPr>
          <p:nvPr>
            <p:ph idx="1"/>
          </p:nvPr>
        </p:nvSpPr>
        <p:spPr/>
        <p:txBody>
          <a:bodyPr/>
          <a:lstStyle/>
          <a:p>
            <a:r>
              <a:rPr lang="en-GB" dirty="0"/>
              <a:t>We can add elements using append.</a:t>
            </a:r>
            <a:endParaRPr lang="LID4096" dirty="0"/>
          </a:p>
        </p:txBody>
      </p:sp>
      <p:pic>
        <p:nvPicPr>
          <p:cNvPr id="5" name="Picture 4">
            <a:extLst>
              <a:ext uri="{FF2B5EF4-FFF2-40B4-BE49-F238E27FC236}">
                <a16:creationId xmlns:a16="http://schemas.microsoft.com/office/drawing/2014/main" id="{E98804C8-C77F-E735-CB54-FD4928D7BA53}"/>
              </a:ext>
            </a:extLst>
          </p:cNvPr>
          <p:cNvPicPr>
            <a:picLocks noChangeAspect="1"/>
          </p:cNvPicPr>
          <p:nvPr/>
        </p:nvPicPr>
        <p:blipFill>
          <a:blip r:embed="rId2"/>
          <a:stretch>
            <a:fillRect/>
          </a:stretch>
        </p:blipFill>
        <p:spPr>
          <a:xfrm>
            <a:off x="996100" y="2762205"/>
            <a:ext cx="8350679" cy="1739989"/>
          </a:xfrm>
          <a:prstGeom prst="rect">
            <a:avLst/>
          </a:prstGeom>
        </p:spPr>
      </p:pic>
      <p:pic>
        <p:nvPicPr>
          <p:cNvPr id="6" name="Picture 5">
            <a:extLst>
              <a:ext uri="{FF2B5EF4-FFF2-40B4-BE49-F238E27FC236}">
                <a16:creationId xmlns:a16="http://schemas.microsoft.com/office/drawing/2014/main" id="{21DAE3CB-CBEC-046C-078B-D2A36C18515E}"/>
              </a:ext>
            </a:extLst>
          </p:cNvPr>
          <p:cNvPicPr>
            <a:picLocks noChangeAspect="1"/>
          </p:cNvPicPr>
          <p:nvPr/>
        </p:nvPicPr>
        <p:blipFill>
          <a:blip r:embed="rId3"/>
          <a:stretch>
            <a:fillRect/>
          </a:stretch>
        </p:blipFill>
        <p:spPr>
          <a:xfrm>
            <a:off x="7062021" y="1833331"/>
            <a:ext cx="1335140" cy="493819"/>
          </a:xfrm>
          <a:prstGeom prst="rect">
            <a:avLst/>
          </a:prstGeom>
        </p:spPr>
      </p:pic>
    </p:spTree>
    <p:extLst>
      <p:ext uri="{BB962C8B-B14F-4D97-AF65-F5344CB8AC3E}">
        <p14:creationId xmlns:p14="http://schemas.microsoft.com/office/powerpoint/2010/main" val="349791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5B8D-88B2-465A-D856-A2DE7E6BC120}"/>
              </a:ext>
            </a:extLst>
          </p:cNvPr>
          <p:cNvSpPr>
            <a:spLocks noGrp="1"/>
          </p:cNvSpPr>
          <p:nvPr>
            <p:ph type="title"/>
          </p:nvPr>
        </p:nvSpPr>
        <p:spPr/>
        <p:txBody>
          <a:bodyPr/>
          <a:lstStyle/>
          <a:p>
            <a:r>
              <a:rPr lang="en-GB" dirty="0"/>
              <a:t>Concatenate lists</a:t>
            </a:r>
            <a:endParaRPr lang="en-CH" dirty="0"/>
          </a:p>
        </p:txBody>
      </p:sp>
      <p:sp>
        <p:nvSpPr>
          <p:cNvPr id="3" name="Content Placeholder 2">
            <a:extLst>
              <a:ext uri="{FF2B5EF4-FFF2-40B4-BE49-F238E27FC236}">
                <a16:creationId xmlns:a16="http://schemas.microsoft.com/office/drawing/2014/main" id="{24A3C13D-9BBF-9BB3-3388-5958FB6313AF}"/>
              </a:ext>
            </a:extLst>
          </p:cNvPr>
          <p:cNvSpPr>
            <a:spLocks noGrp="1"/>
          </p:cNvSpPr>
          <p:nvPr>
            <p:ph idx="1"/>
          </p:nvPr>
        </p:nvSpPr>
        <p:spPr/>
        <p:txBody>
          <a:bodyPr/>
          <a:lstStyle/>
          <a:p>
            <a:r>
              <a:rPr lang="en-GB" dirty="0"/>
              <a:t>The + operator can be used to join lists.</a:t>
            </a:r>
            <a:endParaRPr lang="en-CH" dirty="0"/>
          </a:p>
        </p:txBody>
      </p:sp>
      <p:pic>
        <p:nvPicPr>
          <p:cNvPr id="5" name="Picture 4" descr="Application&#10;&#10;Description automatically generated with medium confidence">
            <a:extLst>
              <a:ext uri="{FF2B5EF4-FFF2-40B4-BE49-F238E27FC236}">
                <a16:creationId xmlns:a16="http://schemas.microsoft.com/office/drawing/2014/main" id="{B8CDA33E-6BFD-39D0-F1AB-20002E3369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473" y="2917553"/>
            <a:ext cx="11025877" cy="2167481"/>
          </a:xfrm>
          <a:prstGeom prst="rect">
            <a:avLst/>
          </a:prstGeom>
        </p:spPr>
      </p:pic>
      <p:sp>
        <p:nvSpPr>
          <p:cNvPr id="4" name="TextBox 3">
            <a:extLst>
              <a:ext uri="{FF2B5EF4-FFF2-40B4-BE49-F238E27FC236}">
                <a16:creationId xmlns:a16="http://schemas.microsoft.com/office/drawing/2014/main" id="{47988BBC-E49D-CCDE-C65D-41559EBC72F8}"/>
              </a:ext>
            </a:extLst>
          </p:cNvPr>
          <p:cNvSpPr txBox="1"/>
          <p:nvPr/>
        </p:nvSpPr>
        <p:spPr>
          <a:xfrm>
            <a:off x="6858000" y="1825625"/>
            <a:ext cx="12598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21240292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402D6-66E9-DD97-5164-8E2458C12180}"/>
              </a:ext>
            </a:extLst>
          </p:cNvPr>
          <p:cNvSpPr>
            <a:spLocks noGrp="1"/>
          </p:cNvSpPr>
          <p:nvPr>
            <p:ph type="title"/>
          </p:nvPr>
        </p:nvSpPr>
        <p:spPr/>
        <p:txBody>
          <a:bodyPr/>
          <a:lstStyle/>
          <a:p>
            <a:r>
              <a:rPr lang="en-GB" dirty="0"/>
              <a:t>Slices</a:t>
            </a:r>
            <a:endParaRPr lang="en-CH" dirty="0"/>
          </a:p>
        </p:txBody>
      </p:sp>
      <p:sp>
        <p:nvSpPr>
          <p:cNvPr id="3" name="Content Placeholder 2">
            <a:extLst>
              <a:ext uri="{FF2B5EF4-FFF2-40B4-BE49-F238E27FC236}">
                <a16:creationId xmlns:a16="http://schemas.microsoft.com/office/drawing/2014/main" id="{4DBDCF04-AB0D-5340-6762-01BE8C8A7C8F}"/>
              </a:ext>
            </a:extLst>
          </p:cNvPr>
          <p:cNvSpPr>
            <a:spLocks noGrp="1"/>
          </p:cNvSpPr>
          <p:nvPr>
            <p:ph idx="1"/>
          </p:nvPr>
        </p:nvSpPr>
        <p:spPr/>
        <p:txBody>
          <a:bodyPr/>
          <a:lstStyle/>
          <a:p>
            <a:r>
              <a:rPr lang="en-GB" dirty="0"/>
              <a:t>Lists can be cut into slices.</a:t>
            </a:r>
          </a:p>
          <a:p>
            <a:r>
              <a:rPr lang="en-GB" dirty="0"/>
              <a:t>The operator [</a:t>
            </a:r>
            <a:r>
              <a:rPr lang="en-GB" dirty="0" err="1"/>
              <a:t>n:m</a:t>
            </a:r>
            <a:r>
              <a:rPr lang="en-GB" dirty="0"/>
              <a:t>] returns a list of the elements that start at index n and stop before m.</a:t>
            </a:r>
          </a:p>
          <a:p>
            <a:r>
              <a:rPr lang="en-GB" dirty="0"/>
              <a:t>If the first index is empty, the slice starts at the beginning.</a:t>
            </a:r>
          </a:p>
          <a:p>
            <a:r>
              <a:rPr lang="en-GB" dirty="0"/>
              <a:t>If the second index is empty, the slice will include elements until the end of the list.</a:t>
            </a:r>
          </a:p>
          <a:p>
            <a:endParaRPr lang="en-GB" dirty="0"/>
          </a:p>
          <a:p>
            <a:pPr marL="0" indent="0">
              <a:buNone/>
            </a:pPr>
            <a:endParaRPr lang="en-GB" dirty="0"/>
          </a:p>
        </p:txBody>
      </p:sp>
      <p:pic>
        <p:nvPicPr>
          <p:cNvPr id="5" name="Picture 4" descr="Graphical user interface, text, application, email&#10;&#10;Description automatically generated">
            <a:extLst>
              <a:ext uri="{FF2B5EF4-FFF2-40B4-BE49-F238E27FC236}">
                <a16:creationId xmlns:a16="http://schemas.microsoft.com/office/drawing/2014/main" id="{26FABEB1-910E-059C-F97D-B6772799C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840" y="3678627"/>
            <a:ext cx="8828801" cy="2719054"/>
          </a:xfrm>
          <a:prstGeom prst="rect">
            <a:avLst/>
          </a:prstGeom>
        </p:spPr>
      </p:pic>
      <p:sp>
        <p:nvSpPr>
          <p:cNvPr id="6" name="TextBox 5">
            <a:extLst>
              <a:ext uri="{FF2B5EF4-FFF2-40B4-BE49-F238E27FC236}">
                <a16:creationId xmlns:a16="http://schemas.microsoft.com/office/drawing/2014/main" id="{1EBDE0A2-3EFC-6D18-D8B1-E9C45F946E9D}"/>
              </a:ext>
            </a:extLst>
          </p:cNvPr>
          <p:cNvSpPr txBox="1"/>
          <p:nvPr/>
        </p:nvSpPr>
        <p:spPr>
          <a:xfrm>
            <a:off x="6789683" y="819807"/>
            <a:ext cx="1271751"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9772041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BDA98-5449-FDA5-027F-30DCC5572F82}"/>
              </a:ext>
            </a:extLst>
          </p:cNvPr>
          <p:cNvSpPr>
            <a:spLocks noGrp="1"/>
          </p:cNvSpPr>
          <p:nvPr>
            <p:ph type="title"/>
          </p:nvPr>
        </p:nvSpPr>
        <p:spPr/>
        <p:txBody>
          <a:bodyPr/>
          <a:lstStyle/>
          <a:p>
            <a:r>
              <a:rPr lang="en-GB" dirty="0" err="1"/>
              <a:t>Immutables</a:t>
            </a:r>
            <a:r>
              <a:rPr lang="en-GB" dirty="0"/>
              <a:t>: Tuples and Strings</a:t>
            </a:r>
            <a:endParaRPr lang="en-CH" dirty="0"/>
          </a:p>
        </p:txBody>
      </p:sp>
      <p:sp>
        <p:nvSpPr>
          <p:cNvPr id="3" name="Content Placeholder 2">
            <a:extLst>
              <a:ext uri="{FF2B5EF4-FFF2-40B4-BE49-F238E27FC236}">
                <a16:creationId xmlns:a16="http://schemas.microsoft.com/office/drawing/2014/main" id="{DB71FFD5-F072-B9EA-FFC9-559601177CF5}"/>
              </a:ext>
            </a:extLst>
          </p:cNvPr>
          <p:cNvSpPr>
            <a:spLocks noGrp="1"/>
          </p:cNvSpPr>
          <p:nvPr>
            <p:ph idx="1"/>
          </p:nvPr>
        </p:nvSpPr>
        <p:spPr/>
        <p:txBody>
          <a:bodyPr/>
          <a:lstStyle/>
          <a:p>
            <a:r>
              <a:rPr lang="en-GB" dirty="0"/>
              <a:t>Tuples are an immutable sequence data type.</a:t>
            </a:r>
          </a:p>
          <a:p>
            <a:r>
              <a:rPr lang="en-GB" dirty="0"/>
              <a:t>Tuples are declared using () instead of [].</a:t>
            </a:r>
          </a:p>
          <a:p>
            <a:r>
              <a:rPr lang="en-GB" dirty="0"/>
              <a:t>Tuples containing only one element (singleton) must have a comma at the end of the definition.</a:t>
            </a:r>
          </a:p>
          <a:p>
            <a:endParaRPr lang="en-GB" dirty="0"/>
          </a:p>
        </p:txBody>
      </p:sp>
      <p:pic>
        <p:nvPicPr>
          <p:cNvPr id="5" name="Picture 4" descr="Application&#10;&#10;Description automatically generated with medium confidence">
            <a:extLst>
              <a:ext uri="{FF2B5EF4-FFF2-40B4-BE49-F238E27FC236}">
                <a16:creationId xmlns:a16="http://schemas.microsoft.com/office/drawing/2014/main" id="{A94D56A7-581D-4649-1FF2-A5004CEBC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352" y="3900887"/>
            <a:ext cx="9652768" cy="2184636"/>
          </a:xfrm>
          <a:prstGeom prst="rect">
            <a:avLst/>
          </a:prstGeom>
        </p:spPr>
      </p:pic>
      <p:sp>
        <p:nvSpPr>
          <p:cNvPr id="6" name="TextBox 5">
            <a:extLst>
              <a:ext uri="{FF2B5EF4-FFF2-40B4-BE49-F238E27FC236}">
                <a16:creationId xmlns:a16="http://schemas.microsoft.com/office/drawing/2014/main" id="{F2E0E340-59FC-122A-D6D0-645C2A8450C3}"/>
              </a:ext>
            </a:extLst>
          </p:cNvPr>
          <p:cNvSpPr txBox="1"/>
          <p:nvPr/>
        </p:nvSpPr>
        <p:spPr>
          <a:xfrm>
            <a:off x="9641840" y="1584960"/>
            <a:ext cx="133096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207352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B23C-AA48-6D47-557F-EBA33B6D768A}"/>
              </a:ext>
            </a:extLst>
          </p:cNvPr>
          <p:cNvSpPr>
            <a:spLocks noGrp="1"/>
          </p:cNvSpPr>
          <p:nvPr>
            <p:ph type="title"/>
          </p:nvPr>
        </p:nvSpPr>
        <p:spPr/>
        <p:txBody>
          <a:bodyPr/>
          <a:lstStyle/>
          <a:p>
            <a:r>
              <a:rPr lang="en-GB" dirty="0">
                <a:solidFill>
                  <a:schemeClr val="accent2"/>
                </a:solidFill>
              </a:rPr>
              <a:t>About me</a:t>
            </a:r>
            <a:endParaRPr lang="en-CH" dirty="0">
              <a:solidFill>
                <a:schemeClr val="accent2"/>
              </a:solidFill>
            </a:endParaRPr>
          </a:p>
        </p:txBody>
      </p:sp>
      <p:sp>
        <p:nvSpPr>
          <p:cNvPr id="3" name="Content Placeholder 2">
            <a:extLst>
              <a:ext uri="{FF2B5EF4-FFF2-40B4-BE49-F238E27FC236}">
                <a16:creationId xmlns:a16="http://schemas.microsoft.com/office/drawing/2014/main" id="{A176F63A-C491-47ED-EBC3-6F66246E7200}"/>
              </a:ext>
            </a:extLst>
          </p:cNvPr>
          <p:cNvSpPr>
            <a:spLocks noGrp="1"/>
          </p:cNvSpPr>
          <p:nvPr>
            <p:ph idx="1"/>
          </p:nvPr>
        </p:nvSpPr>
        <p:spPr/>
        <p:txBody>
          <a:bodyPr/>
          <a:lstStyle/>
          <a:p>
            <a:r>
              <a:rPr lang="en-GB" dirty="0"/>
              <a:t>Education</a:t>
            </a:r>
          </a:p>
          <a:p>
            <a:pPr lvl="1">
              <a:buFont typeface="Wingdings" panose="05000000000000000000" pitchFamily="2" charset="2"/>
              <a:buChar char="v"/>
            </a:pPr>
            <a:r>
              <a:rPr lang="en-GB" dirty="0"/>
              <a:t>B.A. English Philology, University of Salamanca, Spain (2006-2011).</a:t>
            </a:r>
          </a:p>
          <a:p>
            <a:pPr lvl="1">
              <a:buFont typeface="Wingdings" panose="05000000000000000000" pitchFamily="2" charset="2"/>
              <a:buChar char="v"/>
            </a:pPr>
            <a:r>
              <a:rPr lang="en-GB" dirty="0"/>
              <a:t>M.A. Spanish Studies, University of Virginia, USA (2011-2013).</a:t>
            </a:r>
          </a:p>
          <a:p>
            <a:pPr lvl="1">
              <a:buFont typeface="Wingdings" panose="05000000000000000000" pitchFamily="2" charset="2"/>
              <a:buChar char="v"/>
            </a:pPr>
            <a:r>
              <a:rPr lang="en-GB" dirty="0"/>
              <a:t>PhD Hispanic Languages and Literatures, University of California, Berkeley (2013-2019).</a:t>
            </a:r>
          </a:p>
          <a:p>
            <a:r>
              <a:rPr lang="en-GB" dirty="0"/>
              <a:t>Work Experience</a:t>
            </a:r>
          </a:p>
          <a:p>
            <a:pPr lvl="1">
              <a:buFont typeface="Wingdings" panose="05000000000000000000" pitchFamily="2" charset="2"/>
              <a:buChar char="v"/>
            </a:pPr>
            <a:r>
              <a:rPr lang="en-GB" dirty="0"/>
              <a:t>Data Science Post-doctoral researcher, Technical University of Munich (2019-2021).</a:t>
            </a:r>
          </a:p>
          <a:p>
            <a:pPr lvl="1">
              <a:buFont typeface="Wingdings" panose="05000000000000000000" pitchFamily="2" charset="2"/>
              <a:buChar char="v"/>
            </a:pPr>
            <a:r>
              <a:rPr lang="en-GB" dirty="0"/>
              <a:t>Data Science Post-doctoral researcher, Institute of Computational Linguistics, UZH (2021-2023).</a:t>
            </a:r>
          </a:p>
          <a:p>
            <a:pPr lvl="1">
              <a:buFont typeface="Wingdings" panose="05000000000000000000" pitchFamily="2" charset="2"/>
              <a:buChar char="v"/>
            </a:pPr>
            <a:r>
              <a:rPr lang="en-GB" dirty="0"/>
              <a:t>Lecturer, IT </a:t>
            </a:r>
            <a:r>
              <a:rPr lang="en-GB" dirty="0" err="1"/>
              <a:t>Zentrale</a:t>
            </a:r>
            <a:r>
              <a:rPr lang="en-GB" dirty="0"/>
              <a:t> </a:t>
            </a:r>
            <a:r>
              <a:rPr lang="en-GB" dirty="0" err="1"/>
              <a:t>Informatik</a:t>
            </a:r>
            <a:r>
              <a:rPr lang="en-GB" dirty="0"/>
              <a:t>, University of Zurich (2023-). </a:t>
            </a:r>
          </a:p>
          <a:p>
            <a:r>
              <a:rPr lang="en-GB" dirty="0"/>
              <a:t>Areas of Research</a:t>
            </a:r>
          </a:p>
          <a:p>
            <a:pPr lvl="1">
              <a:buFont typeface="Wingdings" panose="05000000000000000000" pitchFamily="2" charset="2"/>
              <a:buChar char="v"/>
            </a:pPr>
            <a:r>
              <a:rPr lang="en-GB" dirty="0"/>
              <a:t>Digital Humanities</a:t>
            </a:r>
          </a:p>
          <a:p>
            <a:pPr lvl="1">
              <a:buFont typeface="Wingdings" panose="05000000000000000000" pitchFamily="2" charset="2"/>
              <a:buChar char="v"/>
            </a:pPr>
            <a:r>
              <a:rPr lang="en-GB" dirty="0"/>
              <a:t>Computational Social Science</a:t>
            </a:r>
          </a:p>
          <a:p>
            <a:pPr lvl="1">
              <a:buFont typeface="Wingdings" panose="05000000000000000000" pitchFamily="2" charset="2"/>
              <a:buChar char="v"/>
            </a:pPr>
            <a:r>
              <a:rPr lang="en-GB" dirty="0"/>
              <a:t>Media and Communication Studies.</a:t>
            </a:r>
          </a:p>
        </p:txBody>
      </p:sp>
    </p:spTree>
    <p:extLst>
      <p:ext uri="{BB962C8B-B14F-4D97-AF65-F5344CB8AC3E}">
        <p14:creationId xmlns:p14="http://schemas.microsoft.com/office/powerpoint/2010/main" val="173073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2D1B9-7081-4E03-C4C3-750E515A904F}"/>
              </a:ext>
            </a:extLst>
          </p:cNvPr>
          <p:cNvSpPr>
            <a:spLocks noGrp="1"/>
          </p:cNvSpPr>
          <p:nvPr>
            <p:ph type="title"/>
          </p:nvPr>
        </p:nvSpPr>
        <p:spPr/>
        <p:txBody>
          <a:bodyPr/>
          <a:lstStyle/>
          <a:p>
            <a:r>
              <a:rPr lang="en-GB" dirty="0"/>
              <a:t>Strings</a:t>
            </a:r>
            <a:endParaRPr lang="en-CH" dirty="0"/>
          </a:p>
        </p:txBody>
      </p:sp>
      <p:sp>
        <p:nvSpPr>
          <p:cNvPr id="3" name="Content Placeholder 2">
            <a:extLst>
              <a:ext uri="{FF2B5EF4-FFF2-40B4-BE49-F238E27FC236}">
                <a16:creationId xmlns:a16="http://schemas.microsoft.com/office/drawing/2014/main" id="{5BCEFFF0-5A27-893D-E895-771A1C843889}"/>
              </a:ext>
            </a:extLst>
          </p:cNvPr>
          <p:cNvSpPr>
            <a:spLocks noGrp="1"/>
          </p:cNvSpPr>
          <p:nvPr>
            <p:ph idx="1"/>
          </p:nvPr>
        </p:nvSpPr>
        <p:spPr/>
        <p:txBody>
          <a:bodyPr/>
          <a:lstStyle/>
          <a:p>
            <a:r>
              <a:rPr lang="en-GB" dirty="0"/>
              <a:t>Strings are immutable.</a:t>
            </a:r>
          </a:p>
          <a:p>
            <a:r>
              <a:rPr lang="en-GB" dirty="0"/>
              <a:t>Unlike lists, strings cannot be changed.</a:t>
            </a:r>
          </a:p>
          <a:p>
            <a:r>
              <a:rPr lang="en-GB" dirty="0"/>
              <a:t>Operations on strings always return a modified copy of the string.</a:t>
            </a:r>
          </a:p>
          <a:p>
            <a:r>
              <a:rPr lang="en-GB" dirty="0"/>
              <a:t>The original string remains unchanged.</a:t>
            </a:r>
          </a:p>
          <a:p>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0E277720-2D2F-C1A1-64BB-BEF62C9AC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376" y="3972560"/>
            <a:ext cx="9473743" cy="2339340"/>
          </a:xfrm>
          <a:prstGeom prst="rect">
            <a:avLst/>
          </a:prstGeom>
        </p:spPr>
      </p:pic>
      <p:sp>
        <p:nvSpPr>
          <p:cNvPr id="6" name="TextBox 5">
            <a:extLst>
              <a:ext uri="{FF2B5EF4-FFF2-40B4-BE49-F238E27FC236}">
                <a16:creationId xmlns:a16="http://schemas.microsoft.com/office/drawing/2014/main" id="{64843698-C20D-98F8-1123-3F2FD027222D}"/>
              </a:ext>
            </a:extLst>
          </p:cNvPr>
          <p:cNvSpPr txBox="1"/>
          <p:nvPr/>
        </p:nvSpPr>
        <p:spPr>
          <a:xfrm>
            <a:off x="8768080" y="1825625"/>
            <a:ext cx="133096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6900014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BB6A4-30BB-210E-7B7C-FBBED6234ADC}"/>
              </a:ext>
            </a:extLst>
          </p:cNvPr>
          <p:cNvSpPr>
            <a:spLocks noGrp="1"/>
          </p:cNvSpPr>
          <p:nvPr>
            <p:ph type="title"/>
          </p:nvPr>
        </p:nvSpPr>
        <p:spPr>
          <a:xfrm>
            <a:off x="777240" y="314325"/>
            <a:ext cx="10659110" cy="1325563"/>
          </a:xfrm>
        </p:spPr>
        <p:txBody>
          <a:bodyPr/>
          <a:lstStyle/>
          <a:p>
            <a:r>
              <a:rPr lang="en-GB" dirty="0"/>
              <a:t>Dictionaries {}</a:t>
            </a:r>
            <a:endParaRPr lang="en-CH" dirty="0"/>
          </a:p>
        </p:txBody>
      </p:sp>
      <p:sp>
        <p:nvSpPr>
          <p:cNvPr id="3" name="Content Placeholder 2">
            <a:extLst>
              <a:ext uri="{FF2B5EF4-FFF2-40B4-BE49-F238E27FC236}">
                <a16:creationId xmlns:a16="http://schemas.microsoft.com/office/drawing/2014/main" id="{392118AB-5CD4-5BBB-8393-2B41C986F281}"/>
              </a:ext>
            </a:extLst>
          </p:cNvPr>
          <p:cNvSpPr>
            <a:spLocks noGrp="1"/>
          </p:cNvSpPr>
          <p:nvPr>
            <p:ph idx="1"/>
          </p:nvPr>
        </p:nvSpPr>
        <p:spPr/>
        <p:txBody>
          <a:bodyPr/>
          <a:lstStyle/>
          <a:p>
            <a:r>
              <a:rPr lang="en-GB" dirty="0"/>
              <a:t>Key-Value pair.</a:t>
            </a:r>
          </a:p>
          <a:p>
            <a:r>
              <a:rPr lang="en-GB" dirty="0"/>
              <a:t>Dictionaries are very similar to lists but have a key and value for each entry.</a:t>
            </a:r>
          </a:p>
          <a:p>
            <a:r>
              <a:rPr lang="en-GB" dirty="0"/>
              <a:t>The entries of a dictionary are not sorted.</a:t>
            </a:r>
          </a:p>
          <a:p>
            <a:r>
              <a:rPr lang="en-GB" dirty="0"/>
              <a:t>Dictionaries are created using {}</a:t>
            </a:r>
          </a:p>
          <a:p>
            <a:endParaRPr lang="en-GB" dirty="0"/>
          </a:p>
          <a:p>
            <a:endParaRPr lang="en-GB" dirty="0"/>
          </a:p>
          <a:p>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675F8CDD-C142-892D-AA51-606E4B3F39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540" y="4053840"/>
            <a:ext cx="9381138" cy="1996469"/>
          </a:xfrm>
          <a:prstGeom prst="rect">
            <a:avLst/>
          </a:prstGeom>
        </p:spPr>
      </p:pic>
      <p:sp>
        <p:nvSpPr>
          <p:cNvPr id="6" name="TextBox 5">
            <a:extLst>
              <a:ext uri="{FF2B5EF4-FFF2-40B4-BE49-F238E27FC236}">
                <a16:creationId xmlns:a16="http://schemas.microsoft.com/office/drawing/2014/main" id="{26C56E33-389E-F33D-A9BD-560BDDE28165}"/>
              </a:ext>
            </a:extLst>
          </p:cNvPr>
          <p:cNvSpPr txBox="1"/>
          <p:nvPr/>
        </p:nvSpPr>
        <p:spPr>
          <a:xfrm>
            <a:off x="7335520" y="807691"/>
            <a:ext cx="12598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440069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344D8-AE49-4AE2-DEFA-DC3CE4A1E3AE}"/>
              </a:ext>
            </a:extLst>
          </p:cNvPr>
          <p:cNvSpPr>
            <a:spLocks noGrp="1"/>
          </p:cNvSpPr>
          <p:nvPr>
            <p:ph type="title"/>
          </p:nvPr>
        </p:nvSpPr>
        <p:spPr/>
        <p:txBody>
          <a:bodyPr/>
          <a:lstStyle/>
          <a:p>
            <a:r>
              <a:rPr lang="en-GB" dirty="0"/>
              <a:t>Dictionaries</a:t>
            </a:r>
            <a:endParaRPr lang="en-CH" dirty="0"/>
          </a:p>
        </p:txBody>
      </p:sp>
      <p:sp>
        <p:nvSpPr>
          <p:cNvPr id="3" name="Content Placeholder 2">
            <a:extLst>
              <a:ext uri="{FF2B5EF4-FFF2-40B4-BE49-F238E27FC236}">
                <a16:creationId xmlns:a16="http://schemas.microsoft.com/office/drawing/2014/main" id="{89E394CE-CA84-5F67-B66E-30290202D47A}"/>
              </a:ext>
            </a:extLst>
          </p:cNvPr>
          <p:cNvSpPr>
            <a:spLocks noGrp="1"/>
          </p:cNvSpPr>
          <p:nvPr>
            <p:ph idx="1"/>
          </p:nvPr>
        </p:nvSpPr>
        <p:spPr/>
        <p:txBody>
          <a:bodyPr/>
          <a:lstStyle/>
          <a:p>
            <a:r>
              <a:rPr lang="en-GB" dirty="0"/>
              <a:t>Values can be added directly.</a:t>
            </a:r>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EB234ABA-5EA2-9F7F-561F-A2B6DF8151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 y="3105456"/>
            <a:ext cx="9907903" cy="1955191"/>
          </a:xfrm>
          <a:prstGeom prst="rect">
            <a:avLst/>
          </a:prstGeom>
        </p:spPr>
      </p:pic>
      <p:sp>
        <p:nvSpPr>
          <p:cNvPr id="6" name="TextBox 5">
            <a:extLst>
              <a:ext uri="{FF2B5EF4-FFF2-40B4-BE49-F238E27FC236}">
                <a16:creationId xmlns:a16="http://schemas.microsoft.com/office/drawing/2014/main" id="{8CF1D031-E8FD-8683-0CB9-6EE3D011ABFB}"/>
              </a:ext>
            </a:extLst>
          </p:cNvPr>
          <p:cNvSpPr txBox="1"/>
          <p:nvPr/>
        </p:nvSpPr>
        <p:spPr>
          <a:xfrm>
            <a:off x="6289040" y="1503680"/>
            <a:ext cx="135128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7615475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63EF8-8F94-54B4-6DDE-B13E7ECD1235}"/>
              </a:ext>
            </a:extLst>
          </p:cNvPr>
          <p:cNvSpPr>
            <a:spLocks noGrp="1"/>
          </p:cNvSpPr>
          <p:nvPr>
            <p:ph type="title"/>
          </p:nvPr>
        </p:nvSpPr>
        <p:spPr/>
        <p:txBody>
          <a:bodyPr/>
          <a:lstStyle/>
          <a:p>
            <a:r>
              <a:rPr lang="en-GB" dirty="0"/>
              <a:t>Dictionaries</a:t>
            </a:r>
            <a:endParaRPr lang="en-CH" dirty="0"/>
          </a:p>
        </p:txBody>
      </p:sp>
      <p:sp>
        <p:nvSpPr>
          <p:cNvPr id="3" name="Content Placeholder 2">
            <a:extLst>
              <a:ext uri="{FF2B5EF4-FFF2-40B4-BE49-F238E27FC236}">
                <a16:creationId xmlns:a16="http://schemas.microsoft.com/office/drawing/2014/main" id="{D875414E-171A-45A9-CB52-DAA715E73C58}"/>
              </a:ext>
            </a:extLst>
          </p:cNvPr>
          <p:cNvSpPr>
            <a:spLocks noGrp="1"/>
          </p:cNvSpPr>
          <p:nvPr>
            <p:ph idx="1"/>
          </p:nvPr>
        </p:nvSpPr>
        <p:spPr/>
        <p:txBody>
          <a:bodyPr/>
          <a:lstStyle/>
          <a:p>
            <a:r>
              <a:rPr lang="en-GB" dirty="0"/>
              <a:t>Accessing entries: values can be accessed directly using </a:t>
            </a:r>
            <a:r>
              <a:rPr lang="en-GB" b="1" dirty="0">
                <a:solidFill>
                  <a:schemeClr val="accent2">
                    <a:lumMod val="60000"/>
                    <a:lumOff val="40000"/>
                  </a:schemeClr>
                </a:solidFill>
              </a:rPr>
              <a:t>dictionary[’key’].</a:t>
            </a:r>
          </a:p>
          <a:p>
            <a:endParaRPr lang="en-CH" b="1" dirty="0">
              <a:solidFill>
                <a:schemeClr val="accent2">
                  <a:lumMod val="60000"/>
                  <a:lumOff val="40000"/>
                </a:schemeClr>
              </a:solidFill>
            </a:endParaRPr>
          </a:p>
        </p:txBody>
      </p:sp>
      <p:pic>
        <p:nvPicPr>
          <p:cNvPr id="5" name="Picture 4" descr="Graphical user interface, text, application, Teams&#10;&#10;Description automatically generated">
            <a:extLst>
              <a:ext uri="{FF2B5EF4-FFF2-40B4-BE49-F238E27FC236}">
                <a16:creationId xmlns:a16="http://schemas.microsoft.com/office/drawing/2014/main" id="{062CA156-F01C-90E5-8117-E05CBE766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684" y="2672655"/>
            <a:ext cx="10659110" cy="3225784"/>
          </a:xfrm>
          <a:prstGeom prst="rect">
            <a:avLst/>
          </a:prstGeom>
        </p:spPr>
      </p:pic>
      <p:sp>
        <p:nvSpPr>
          <p:cNvPr id="6" name="TextBox 5">
            <a:extLst>
              <a:ext uri="{FF2B5EF4-FFF2-40B4-BE49-F238E27FC236}">
                <a16:creationId xmlns:a16="http://schemas.microsoft.com/office/drawing/2014/main" id="{C5343ED7-5DD2-29C2-CE80-2F08B7368F96}"/>
              </a:ext>
            </a:extLst>
          </p:cNvPr>
          <p:cNvSpPr txBox="1"/>
          <p:nvPr/>
        </p:nvSpPr>
        <p:spPr>
          <a:xfrm>
            <a:off x="9184640" y="985520"/>
            <a:ext cx="137160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278337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31216-03C5-5385-3141-B6B903F5CABD}"/>
              </a:ext>
            </a:extLst>
          </p:cNvPr>
          <p:cNvSpPr>
            <a:spLocks noGrp="1"/>
          </p:cNvSpPr>
          <p:nvPr>
            <p:ph type="title"/>
          </p:nvPr>
        </p:nvSpPr>
        <p:spPr/>
        <p:txBody>
          <a:bodyPr/>
          <a:lstStyle/>
          <a:p>
            <a:r>
              <a:rPr lang="en-GB" dirty="0"/>
              <a:t>Dictionaries</a:t>
            </a:r>
            <a:endParaRPr lang="en-CH" dirty="0"/>
          </a:p>
        </p:txBody>
      </p:sp>
      <p:sp>
        <p:nvSpPr>
          <p:cNvPr id="3" name="Content Placeholder 2">
            <a:extLst>
              <a:ext uri="{FF2B5EF4-FFF2-40B4-BE49-F238E27FC236}">
                <a16:creationId xmlns:a16="http://schemas.microsoft.com/office/drawing/2014/main" id="{EA05E070-8183-6EAC-F3B3-E9DDCC8971DE}"/>
              </a:ext>
            </a:extLst>
          </p:cNvPr>
          <p:cNvSpPr>
            <a:spLocks noGrp="1"/>
          </p:cNvSpPr>
          <p:nvPr>
            <p:ph idx="1"/>
          </p:nvPr>
        </p:nvSpPr>
        <p:spPr/>
        <p:txBody>
          <a:bodyPr/>
          <a:lstStyle/>
          <a:p>
            <a:r>
              <a:rPr lang="en-GB" dirty="0"/>
              <a:t>The key is assigned a value.</a:t>
            </a:r>
          </a:p>
          <a:p>
            <a:r>
              <a:rPr lang="en-GB" dirty="0"/>
              <a:t>If the key already exists the existing value is overwritten.</a:t>
            </a:r>
          </a:p>
          <a:p>
            <a:pPr marL="0" indent="0">
              <a:buNone/>
            </a:pPr>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5DFEF88E-FA69-D949-167D-BBC07A33F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 y="3054260"/>
            <a:ext cx="9464040" cy="3020194"/>
          </a:xfrm>
          <a:prstGeom prst="rect">
            <a:avLst/>
          </a:prstGeom>
        </p:spPr>
      </p:pic>
      <p:sp>
        <p:nvSpPr>
          <p:cNvPr id="6" name="TextBox 5">
            <a:extLst>
              <a:ext uri="{FF2B5EF4-FFF2-40B4-BE49-F238E27FC236}">
                <a16:creationId xmlns:a16="http://schemas.microsoft.com/office/drawing/2014/main" id="{69101881-4400-5993-B8C5-D9A9B445D1CA}"/>
              </a:ext>
            </a:extLst>
          </p:cNvPr>
          <p:cNvSpPr txBox="1"/>
          <p:nvPr/>
        </p:nvSpPr>
        <p:spPr>
          <a:xfrm>
            <a:off x="7741920" y="629920"/>
            <a:ext cx="12598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0929712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4F2DF-9B99-2E63-3701-D5ACF16459C5}"/>
              </a:ext>
            </a:extLst>
          </p:cNvPr>
          <p:cNvSpPr>
            <a:spLocks noGrp="1"/>
          </p:cNvSpPr>
          <p:nvPr>
            <p:ph type="title"/>
          </p:nvPr>
        </p:nvSpPr>
        <p:spPr/>
        <p:txBody>
          <a:bodyPr/>
          <a:lstStyle/>
          <a:p>
            <a:r>
              <a:rPr lang="en-GB" dirty="0"/>
              <a:t>Dictionaries: deleting entries</a:t>
            </a:r>
            <a:endParaRPr lang="en-CH" dirty="0"/>
          </a:p>
        </p:txBody>
      </p:sp>
      <p:sp>
        <p:nvSpPr>
          <p:cNvPr id="3" name="Content Placeholder 2">
            <a:extLst>
              <a:ext uri="{FF2B5EF4-FFF2-40B4-BE49-F238E27FC236}">
                <a16:creationId xmlns:a16="http://schemas.microsoft.com/office/drawing/2014/main" id="{1E9E2A06-525D-9ACB-C5A8-B609AB94CEF0}"/>
              </a:ext>
            </a:extLst>
          </p:cNvPr>
          <p:cNvSpPr>
            <a:spLocks noGrp="1"/>
          </p:cNvSpPr>
          <p:nvPr>
            <p:ph idx="1"/>
          </p:nvPr>
        </p:nvSpPr>
        <p:spPr/>
        <p:txBody>
          <a:bodyPr/>
          <a:lstStyle/>
          <a:p>
            <a:r>
              <a:rPr lang="en-GB" dirty="0"/>
              <a:t>Key-Value pairs can be deleted using the </a:t>
            </a:r>
            <a:r>
              <a:rPr lang="en-GB" b="1" dirty="0">
                <a:solidFill>
                  <a:schemeClr val="accent2">
                    <a:lumMod val="60000"/>
                    <a:lumOff val="40000"/>
                  </a:schemeClr>
                </a:solidFill>
              </a:rPr>
              <a:t>del() </a:t>
            </a:r>
            <a:r>
              <a:rPr lang="en-GB" dirty="0">
                <a:solidFill>
                  <a:schemeClr val="tx1"/>
                </a:solidFill>
              </a:rPr>
              <a:t>method.</a:t>
            </a:r>
          </a:p>
          <a:p>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3256BA7C-A178-B85E-EB6D-D3D60B86E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171" y="3100958"/>
            <a:ext cx="10676687" cy="2527332"/>
          </a:xfrm>
          <a:prstGeom prst="rect">
            <a:avLst/>
          </a:prstGeom>
        </p:spPr>
      </p:pic>
      <p:sp>
        <p:nvSpPr>
          <p:cNvPr id="6" name="TextBox 5">
            <a:extLst>
              <a:ext uri="{FF2B5EF4-FFF2-40B4-BE49-F238E27FC236}">
                <a16:creationId xmlns:a16="http://schemas.microsoft.com/office/drawing/2014/main" id="{439A3D7A-B0F3-EE03-761C-922BC1B1447F}"/>
              </a:ext>
            </a:extLst>
          </p:cNvPr>
          <p:cNvSpPr txBox="1"/>
          <p:nvPr/>
        </p:nvSpPr>
        <p:spPr>
          <a:xfrm>
            <a:off x="9530080" y="1027906"/>
            <a:ext cx="142240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9744988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2DEB8-1EDC-B094-207B-F767B8E4BD77}"/>
              </a:ext>
            </a:extLst>
          </p:cNvPr>
          <p:cNvSpPr>
            <a:spLocks noGrp="1"/>
          </p:cNvSpPr>
          <p:nvPr>
            <p:ph type="title"/>
          </p:nvPr>
        </p:nvSpPr>
        <p:spPr/>
        <p:txBody>
          <a:bodyPr/>
          <a:lstStyle/>
          <a:p>
            <a:r>
              <a:rPr lang="en-GB" dirty="0"/>
              <a:t>Dictionaries: number of entries</a:t>
            </a:r>
            <a:endParaRPr lang="en-CH" dirty="0"/>
          </a:p>
        </p:txBody>
      </p:sp>
      <p:sp>
        <p:nvSpPr>
          <p:cNvPr id="3" name="Content Placeholder 2">
            <a:extLst>
              <a:ext uri="{FF2B5EF4-FFF2-40B4-BE49-F238E27FC236}">
                <a16:creationId xmlns:a16="http://schemas.microsoft.com/office/drawing/2014/main" id="{85E0251A-DF63-600B-44AC-D504DDA61F78}"/>
              </a:ext>
            </a:extLst>
          </p:cNvPr>
          <p:cNvSpPr>
            <a:spLocks noGrp="1"/>
          </p:cNvSpPr>
          <p:nvPr>
            <p:ph idx="1"/>
          </p:nvPr>
        </p:nvSpPr>
        <p:spPr>
          <a:xfrm>
            <a:off x="514481" y="1796284"/>
            <a:ext cx="10659110" cy="4351338"/>
          </a:xfrm>
        </p:spPr>
        <p:txBody>
          <a:bodyPr/>
          <a:lstStyle/>
          <a:p>
            <a:r>
              <a:rPr lang="en-GB" dirty="0"/>
              <a:t>The </a:t>
            </a:r>
            <a:r>
              <a:rPr lang="en-GB" b="1" dirty="0" err="1">
                <a:solidFill>
                  <a:schemeClr val="accent2">
                    <a:lumMod val="60000"/>
                    <a:lumOff val="40000"/>
                  </a:schemeClr>
                </a:solidFill>
              </a:rPr>
              <a:t>len</a:t>
            </a:r>
            <a:r>
              <a:rPr lang="en-GB" b="1" dirty="0">
                <a:solidFill>
                  <a:schemeClr val="accent2">
                    <a:lumMod val="60000"/>
                    <a:lumOff val="40000"/>
                  </a:schemeClr>
                </a:solidFill>
              </a:rPr>
              <a:t>()</a:t>
            </a:r>
            <a:r>
              <a:rPr lang="en-GB" dirty="0"/>
              <a:t> function returns the number of entries.</a:t>
            </a:r>
            <a:endParaRPr lang="en-CH" dirty="0"/>
          </a:p>
        </p:txBody>
      </p:sp>
      <p:pic>
        <p:nvPicPr>
          <p:cNvPr id="5" name="Picture 4" descr="Graphical user interface, application, Teams&#10;&#10;Description automatically generated with medium confidence">
            <a:extLst>
              <a:ext uri="{FF2B5EF4-FFF2-40B4-BE49-F238E27FC236}">
                <a16:creationId xmlns:a16="http://schemas.microsoft.com/office/drawing/2014/main" id="{9F7BD51F-ED42-E794-61F6-ACE53150A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409" y="2929280"/>
            <a:ext cx="10134048" cy="2085346"/>
          </a:xfrm>
          <a:prstGeom prst="rect">
            <a:avLst/>
          </a:prstGeom>
        </p:spPr>
      </p:pic>
      <p:sp>
        <p:nvSpPr>
          <p:cNvPr id="6" name="TextBox 5">
            <a:extLst>
              <a:ext uri="{FF2B5EF4-FFF2-40B4-BE49-F238E27FC236}">
                <a16:creationId xmlns:a16="http://schemas.microsoft.com/office/drawing/2014/main" id="{E552ABFA-0D02-EBCB-95CC-FD9EB4346D0C}"/>
              </a:ext>
            </a:extLst>
          </p:cNvPr>
          <p:cNvSpPr txBox="1"/>
          <p:nvPr/>
        </p:nvSpPr>
        <p:spPr>
          <a:xfrm>
            <a:off x="7386320" y="1796284"/>
            <a:ext cx="133096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1888562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A407A18E-BBE0-29DD-3F2F-FD31A1E39BC0}"/>
              </a:ext>
            </a:extLst>
          </p:cNvPr>
          <p:cNvSpPr>
            <a:spLocks noGrp="1"/>
          </p:cNvSpPr>
          <p:nvPr>
            <p:ph type="title"/>
          </p:nvPr>
        </p:nvSpPr>
        <p:spPr>
          <a:xfrm>
            <a:off x="3327722" y="777240"/>
            <a:ext cx="5782804" cy="2493876"/>
          </a:xfrm>
        </p:spPr>
        <p:txBody>
          <a:bodyPr anchor="b">
            <a:normAutofit/>
          </a:bodyPr>
          <a:lstStyle/>
          <a:p>
            <a:pPr algn="ctr"/>
            <a:r>
              <a:rPr lang="en-GB" sz="4400" dirty="0"/>
              <a:t>2. Methods </a:t>
            </a:r>
            <a:endParaRPr lang="en-CH" sz="4400" dirty="0">
              <a:solidFill>
                <a:srgbClr val="FF0000"/>
              </a:solidFill>
            </a:endParaRPr>
          </a:p>
        </p:txBody>
      </p:sp>
      <p:sp>
        <p:nvSpPr>
          <p:cNvPr id="3" name="Content Placeholder 2">
            <a:extLst>
              <a:ext uri="{FF2B5EF4-FFF2-40B4-BE49-F238E27FC236}">
                <a16:creationId xmlns:a16="http://schemas.microsoft.com/office/drawing/2014/main" id="{25936C6B-9446-B88C-9470-20EE8284496F}"/>
              </a:ext>
            </a:extLst>
          </p:cNvPr>
          <p:cNvSpPr>
            <a:spLocks noGrp="1"/>
          </p:cNvSpPr>
          <p:nvPr>
            <p:ph idx="1"/>
          </p:nvPr>
        </p:nvSpPr>
        <p:spPr>
          <a:xfrm>
            <a:off x="3327722" y="3429000"/>
            <a:ext cx="5782804" cy="2333562"/>
          </a:xfrm>
        </p:spPr>
        <p:txBody>
          <a:bodyPr anchor="t">
            <a:normAutofit/>
          </a:bodyPr>
          <a:lstStyle/>
          <a:p>
            <a:pPr algn="ctr"/>
            <a:r>
              <a:rPr lang="en-GB" sz="1800" dirty="0"/>
              <a:t>append(), del(), </a:t>
            </a:r>
            <a:endParaRPr lang="en-CH" sz="1800" dirty="0"/>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29200504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A41FD-53A9-1DD3-7885-A4F880CAF2AD}"/>
              </a:ext>
            </a:extLst>
          </p:cNvPr>
          <p:cNvSpPr>
            <a:spLocks noGrp="1"/>
          </p:cNvSpPr>
          <p:nvPr>
            <p:ph type="title"/>
          </p:nvPr>
        </p:nvSpPr>
        <p:spPr/>
        <p:txBody>
          <a:bodyPr>
            <a:normAutofit fontScale="90000"/>
          </a:bodyPr>
          <a:lstStyle/>
          <a:p>
            <a:r>
              <a:rPr lang="en-GB" dirty="0"/>
              <a:t>Python: Object Oriented Programming</a:t>
            </a:r>
            <a:endParaRPr lang="en-CH" dirty="0"/>
          </a:p>
        </p:txBody>
      </p:sp>
      <p:sp>
        <p:nvSpPr>
          <p:cNvPr id="3" name="Content Placeholder 2">
            <a:extLst>
              <a:ext uri="{FF2B5EF4-FFF2-40B4-BE49-F238E27FC236}">
                <a16:creationId xmlns:a16="http://schemas.microsoft.com/office/drawing/2014/main" id="{69DC5D03-269B-9777-91FC-E2CBC8C860A7}"/>
              </a:ext>
            </a:extLst>
          </p:cNvPr>
          <p:cNvSpPr>
            <a:spLocks noGrp="1"/>
          </p:cNvSpPr>
          <p:nvPr>
            <p:ph idx="1"/>
          </p:nvPr>
        </p:nvSpPr>
        <p:spPr/>
        <p:txBody>
          <a:bodyPr/>
          <a:lstStyle/>
          <a:p>
            <a:r>
              <a:rPr lang="en-GB" b="1" dirty="0"/>
              <a:t>An important characteristic of the Python language is the consistency of its object model</a:t>
            </a:r>
            <a:r>
              <a:rPr lang="en-GB" dirty="0"/>
              <a:t>. Every number, string, data structure, function, class, module, and so on exists in the Python interpreter in its own “box,” which is referred to as a Python object. Each object has an associated type (e.g., integer, string, or function) and internal data. In practice this makes the language very flexible, as even functions can be treated like any other object.</a:t>
            </a:r>
          </a:p>
          <a:p>
            <a:endParaRPr lang="en-GB" dirty="0"/>
          </a:p>
          <a:p>
            <a:endParaRPr lang="en-CH" dirty="0"/>
          </a:p>
        </p:txBody>
      </p:sp>
      <p:sp>
        <p:nvSpPr>
          <p:cNvPr id="5" name="TextBox 4">
            <a:extLst>
              <a:ext uri="{FF2B5EF4-FFF2-40B4-BE49-F238E27FC236}">
                <a16:creationId xmlns:a16="http://schemas.microsoft.com/office/drawing/2014/main" id="{1360FC72-6023-B1EB-C1DF-A069B4330FAE}"/>
              </a:ext>
            </a:extLst>
          </p:cNvPr>
          <p:cNvSpPr txBox="1"/>
          <p:nvPr/>
        </p:nvSpPr>
        <p:spPr>
          <a:xfrm>
            <a:off x="777240" y="4739640"/>
            <a:ext cx="4211320" cy="523220"/>
          </a:xfrm>
          <a:prstGeom prst="rect">
            <a:avLst/>
          </a:prstGeom>
          <a:noFill/>
        </p:spPr>
        <p:txBody>
          <a:bodyPr wrap="square" rtlCol="0">
            <a:spAutoFit/>
          </a:bodyPr>
          <a:lstStyle/>
          <a:p>
            <a:r>
              <a:rPr lang="en-GB" sz="1400" b="1" dirty="0"/>
              <a:t>Reference</a:t>
            </a:r>
            <a:r>
              <a:rPr lang="en-GB" sz="1400" dirty="0"/>
              <a:t>: </a:t>
            </a:r>
            <a:r>
              <a:rPr lang="en-GB" sz="1400" dirty="0">
                <a:hlinkClick r:id="rId2"/>
              </a:rPr>
              <a:t>https://wesmckinney.com/book/python-basics.html#semantics_everything_object</a:t>
            </a:r>
            <a:r>
              <a:rPr lang="en-GB" sz="1400" dirty="0"/>
              <a:t> </a:t>
            </a:r>
            <a:endParaRPr lang="en-CH" sz="1400" dirty="0"/>
          </a:p>
        </p:txBody>
      </p:sp>
    </p:spTree>
    <p:extLst>
      <p:ext uri="{BB962C8B-B14F-4D97-AF65-F5344CB8AC3E}">
        <p14:creationId xmlns:p14="http://schemas.microsoft.com/office/powerpoint/2010/main" val="37971628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F8609-E673-9C60-AFBE-AC61557B0674}"/>
              </a:ext>
            </a:extLst>
          </p:cNvPr>
          <p:cNvSpPr>
            <a:spLocks noGrp="1"/>
          </p:cNvSpPr>
          <p:nvPr>
            <p:ph type="title"/>
          </p:nvPr>
        </p:nvSpPr>
        <p:spPr/>
        <p:txBody>
          <a:bodyPr/>
          <a:lstStyle/>
          <a:p>
            <a:r>
              <a:rPr lang="en-GB" dirty="0"/>
              <a:t>What is a method?</a:t>
            </a:r>
            <a:endParaRPr lang="en-CH" dirty="0"/>
          </a:p>
        </p:txBody>
      </p:sp>
      <p:sp>
        <p:nvSpPr>
          <p:cNvPr id="3" name="Content Placeholder 2">
            <a:extLst>
              <a:ext uri="{FF2B5EF4-FFF2-40B4-BE49-F238E27FC236}">
                <a16:creationId xmlns:a16="http://schemas.microsoft.com/office/drawing/2014/main" id="{59A98463-287D-C80F-26F9-D5EA3148DCCA}"/>
              </a:ext>
            </a:extLst>
          </p:cNvPr>
          <p:cNvSpPr>
            <a:spLocks noGrp="1"/>
          </p:cNvSpPr>
          <p:nvPr>
            <p:ph idx="1"/>
          </p:nvPr>
        </p:nvSpPr>
        <p:spPr/>
        <p:txBody>
          <a:bodyPr/>
          <a:lstStyle/>
          <a:p>
            <a:r>
              <a:rPr lang="en-GB" dirty="0"/>
              <a:t>Almost every object in Python has attached functions, known as methods, that have access to the object’s internal contents. Some examples include:</a:t>
            </a:r>
          </a:p>
          <a:p>
            <a:pPr marL="0" indent="0" algn="ctr">
              <a:buNone/>
            </a:pPr>
            <a:endParaRPr lang="en-GB" b="1" dirty="0">
              <a:solidFill>
                <a:schemeClr val="accent2"/>
              </a:solidFill>
            </a:endParaRPr>
          </a:p>
          <a:p>
            <a:pPr marL="0" indent="0" algn="ctr">
              <a:buNone/>
            </a:pPr>
            <a:endParaRPr lang="en-GB" b="1" dirty="0">
              <a:solidFill>
                <a:schemeClr val="accent2"/>
              </a:solidFill>
            </a:endParaRPr>
          </a:p>
          <a:p>
            <a:pPr marL="0" indent="0" algn="ctr">
              <a:buNone/>
            </a:pPr>
            <a:endParaRPr lang="en-GB" b="1" dirty="0">
              <a:solidFill>
                <a:schemeClr val="accent2"/>
              </a:solidFill>
            </a:endParaRPr>
          </a:p>
          <a:p>
            <a:pPr marL="0" indent="0" algn="ctr">
              <a:buNone/>
            </a:pPr>
            <a:r>
              <a:rPr lang="en-GB" b="1" dirty="0">
                <a:solidFill>
                  <a:schemeClr val="accent2"/>
                </a:solidFill>
              </a:rPr>
              <a:t>append(), split(), strip(), join(), index(), find()</a:t>
            </a:r>
            <a:endParaRPr lang="en-CH" b="1" dirty="0">
              <a:solidFill>
                <a:schemeClr val="accent2"/>
              </a:solidFill>
            </a:endParaRPr>
          </a:p>
        </p:txBody>
      </p:sp>
      <p:sp>
        <p:nvSpPr>
          <p:cNvPr id="4" name="TextBox 3">
            <a:extLst>
              <a:ext uri="{FF2B5EF4-FFF2-40B4-BE49-F238E27FC236}">
                <a16:creationId xmlns:a16="http://schemas.microsoft.com/office/drawing/2014/main" id="{06C7F28E-0896-75CC-4577-FAB9F7371913}"/>
              </a:ext>
            </a:extLst>
          </p:cNvPr>
          <p:cNvSpPr txBox="1"/>
          <p:nvPr/>
        </p:nvSpPr>
        <p:spPr>
          <a:xfrm>
            <a:off x="777240" y="5161280"/>
            <a:ext cx="3693160" cy="738664"/>
          </a:xfrm>
          <a:prstGeom prst="rect">
            <a:avLst/>
          </a:prstGeom>
          <a:noFill/>
        </p:spPr>
        <p:txBody>
          <a:bodyPr wrap="square" rtlCol="0">
            <a:spAutoFit/>
          </a:bodyPr>
          <a:lstStyle/>
          <a:p>
            <a:r>
              <a:rPr lang="en-GB" sz="1400" b="1" u="sng" dirty="0">
                <a:hlinkClick r:id="rId2">
                  <a:extLst>
                    <a:ext uri="{A12FA001-AC4F-418D-AE19-62706E023703}">
                      <ahyp:hlinkClr xmlns:ahyp="http://schemas.microsoft.com/office/drawing/2018/hyperlinkcolor" val="tx"/>
                    </a:ext>
                  </a:extLst>
                </a:hlinkClick>
              </a:rPr>
              <a:t>Reference:   </a:t>
            </a:r>
            <a:r>
              <a:rPr lang="en-GB" sz="1400" dirty="0">
                <a:solidFill>
                  <a:srgbClr val="F55D5D"/>
                </a:solidFill>
                <a:hlinkClick r:id="rId2">
                  <a:extLst>
                    <a:ext uri="{A12FA001-AC4F-418D-AE19-62706E023703}">
                      <ahyp:hlinkClr xmlns:ahyp="http://schemas.microsoft.com/office/drawing/2018/hyperlinkcolor" val="tx"/>
                    </a:ext>
                  </a:extLst>
                </a:hlinkClick>
              </a:rPr>
              <a:t>https://wesmckinney.com/book/data-cleaning.html#text_string_methods</a:t>
            </a:r>
            <a:r>
              <a:rPr lang="en-GB" sz="1400" dirty="0"/>
              <a:t> </a:t>
            </a:r>
            <a:endParaRPr lang="en-CH" sz="1400" dirty="0"/>
          </a:p>
        </p:txBody>
      </p:sp>
    </p:spTree>
    <p:extLst>
      <p:ext uri="{BB962C8B-B14F-4D97-AF65-F5344CB8AC3E}">
        <p14:creationId xmlns:p14="http://schemas.microsoft.com/office/powerpoint/2010/main" val="1539032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9E4038-A82D-1598-A7D8-BB17BF84873E}"/>
              </a:ext>
            </a:extLst>
          </p:cNvPr>
          <p:cNvSpPr>
            <a:spLocks noGrp="1"/>
          </p:cNvSpPr>
          <p:nvPr>
            <p:ph idx="1"/>
          </p:nvPr>
        </p:nvSpPr>
        <p:spPr/>
        <p:txBody>
          <a:bodyPr>
            <a:normAutofit/>
          </a:bodyPr>
          <a:lstStyle/>
          <a:p>
            <a:pPr marL="0" indent="0" algn="ctr">
              <a:buNone/>
            </a:pPr>
            <a:r>
              <a:rPr lang="en-GB" sz="4000" b="1" dirty="0">
                <a:solidFill>
                  <a:schemeClr val="accent2"/>
                </a:solidFill>
              </a:rPr>
              <a:t>… </a:t>
            </a:r>
            <a:r>
              <a:rPr lang="en-GB" sz="4000" b="1" i="1" dirty="0">
                <a:solidFill>
                  <a:schemeClr val="accent2"/>
                </a:solidFill>
              </a:rPr>
              <a:t>and how about you</a:t>
            </a:r>
            <a:r>
              <a:rPr lang="en-GB" sz="4000" b="1" dirty="0">
                <a:solidFill>
                  <a:schemeClr val="accent2"/>
                </a:solidFill>
              </a:rPr>
              <a:t>?</a:t>
            </a:r>
          </a:p>
          <a:p>
            <a:pPr marL="0" indent="0" algn="ctr">
              <a:buNone/>
            </a:pPr>
            <a:endParaRPr lang="en-GB" sz="4000" b="1" dirty="0">
              <a:solidFill>
                <a:schemeClr val="accent2">
                  <a:lumMod val="60000"/>
                  <a:lumOff val="40000"/>
                </a:schemeClr>
              </a:solidFill>
            </a:endParaRPr>
          </a:p>
          <a:p>
            <a:pPr marL="0" indent="0" algn="ctr">
              <a:buNone/>
            </a:pPr>
            <a:r>
              <a:rPr lang="en-GB" sz="4400" b="1" dirty="0">
                <a:solidFill>
                  <a:schemeClr val="accent2"/>
                </a:solidFill>
              </a:rPr>
              <a:t>Please introduce yourself!</a:t>
            </a:r>
            <a:endParaRPr lang="en-CH" sz="4400" b="1" dirty="0">
              <a:solidFill>
                <a:schemeClr val="accent2"/>
              </a:solidFill>
            </a:endParaRPr>
          </a:p>
        </p:txBody>
      </p:sp>
    </p:spTree>
    <p:extLst>
      <p:ext uri="{BB962C8B-B14F-4D97-AF65-F5344CB8AC3E}">
        <p14:creationId xmlns:p14="http://schemas.microsoft.com/office/powerpoint/2010/main" val="3716496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FADEF-40C8-1034-2525-B036D40908D6}"/>
              </a:ext>
            </a:extLst>
          </p:cNvPr>
          <p:cNvSpPr>
            <a:spLocks noGrp="1"/>
          </p:cNvSpPr>
          <p:nvPr>
            <p:ph type="title"/>
          </p:nvPr>
        </p:nvSpPr>
        <p:spPr/>
        <p:txBody>
          <a:bodyPr/>
          <a:lstStyle/>
          <a:p>
            <a:r>
              <a:rPr lang="en-GB" dirty="0"/>
              <a:t>Adding elements in a list</a:t>
            </a:r>
            <a:endParaRPr lang="en-CH" dirty="0"/>
          </a:p>
        </p:txBody>
      </p:sp>
      <p:sp>
        <p:nvSpPr>
          <p:cNvPr id="3" name="Content Placeholder 2">
            <a:extLst>
              <a:ext uri="{FF2B5EF4-FFF2-40B4-BE49-F238E27FC236}">
                <a16:creationId xmlns:a16="http://schemas.microsoft.com/office/drawing/2014/main" id="{FEA9B349-D43A-D739-98E6-BCA7B8ADCFE9}"/>
              </a:ext>
            </a:extLst>
          </p:cNvPr>
          <p:cNvSpPr>
            <a:spLocks noGrp="1"/>
          </p:cNvSpPr>
          <p:nvPr>
            <p:ph idx="1"/>
          </p:nvPr>
        </p:nvSpPr>
        <p:spPr/>
        <p:txBody>
          <a:bodyPr/>
          <a:lstStyle/>
          <a:p>
            <a:r>
              <a:rPr lang="en-GB" dirty="0"/>
              <a:t>The </a:t>
            </a:r>
            <a:r>
              <a:rPr lang="en-GB" b="1" dirty="0">
                <a:solidFill>
                  <a:schemeClr val="accent2">
                    <a:lumMod val="60000"/>
                    <a:lumOff val="40000"/>
                  </a:schemeClr>
                </a:solidFill>
              </a:rPr>
              <a:t>append()</a:t>
            </a:r>
            <a:r>
              <a:rPr lang="en-GB" dirty="0"/>
              <a:t> method can be used to add an element at the end of the list.</a:t>
            </a:r>
          </a:p>
          <a:p>
            <a:endParaRPr lang="en-CH" dirty="0"/>
          </a:p>
        </p:txBody>
      </p:sp>
      <p:pic>
        <p:nvPicPr>
          <p:cNvPr id="5" name="Picture 4" descr="Table&#10;&#10;Description automatically generated with low confidence">
            <a:extLst>
              <a:ext uri="{FF2B5EF4-FFF2-40B4-BE49-F238E27FC236}">
                <a16:creationId xmlns:a16="http://schemas.microsoft.com/office/drawing/2014/main" id="{AA9B7B59-573C-006D-B1FF-E29BC145E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65" y="2746238"/>
            <a:ext cx="10681441" cy="2237768"/>
          </a:xfrm>
          <a:prstGeom prst="rect">
            <a:avLst/>
          </a:prstGeom>
        </p:spPr>
      </p:pic>
      <p:sp>
        <p:nvSpPr>
          <p:cNvPr id="6" name="TextBox 5">
            <a:extLst>
              <a:ext uri="{FF2B5EF4-FFF2-40B4-BE49-F238E27FC236}">
                <a16:creationId xmlns:a16="http://schemas.microsoft.com/office/drawing/2014/main" id="{40AF1318-DCBC-F16A-3B97-9C7AFEBBDD57}"/>
              </a:ext>
            </a:extLst>
          </p:cNvPr>
          <p:cNvSpPr txBox="1"/>
          <p:nvPr/>
        </p:nvSpPr>
        <p:spPr>
          <a:xfrm>
            <a:off x="8432800" y="894080"/>
            <a:ext cx="123952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4139207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B5A8-36F1-7AC0-1219-242DBD62C7C1}"/>
              </a:ext>
            </a:extLst>
          </p:cNvPr>
          <p:cNvSpPr>
            <a:spLocks noGrp="1"/>
          </p:cNvSpPr>
          <p:nvPr>
            <p:ph type="title"/>
          </p:nvPr>
        </p:nvSpPr>
        <p:spPr/>
        <p:txBody>
          <a:bodyPr/>
          <a:lstStyle/>
          <a:p>
            <a:r>
              <a:rPr lang="en-GB" dirty="0"/>
              <a:t>Split()</a:t>
            </a:r>
            <a:endParaRPr lang="en-CH" dirty="0"/>
          </a:p>
        </p:txBody>
      </p:sp>
      <p:sp>
        <p:nvSpPr>
          <p:cNvPr id="3" name="Content Placeholder 2">
            <a:extLst>
              <a:ext uri="{FF2B5EF4-FFF2-40B4-BE49-F238E27FC236}">
                <a16:creationId xmlns:a16="http://schemas.microsoft.com/office/drawing/2014/main" id="{4D1DB102-645B-EDE3-23BA-4B1C5A47EB71}"/>
              </a:ext>
            </a:extLst>
          </p:cNvPr>
          <p:cNvSpPr>
            <a:spLocks noGrp="1"/>
          </p:cNvSpPr>
          <p:nvPr>
            <p:ph idx="1"/>
          </p:nvPr>
        </p:nvSpPr>
        <p:spPr/>
        <p:txBody>
          <a:bodyPr/>
          <a:lstStyle/>
          <a:p>
            <a:r>
              <a:rPr lang="en-GB" dirty="0"/>
              <a:t>The </a:t>
            </a:r>
            <a:r>
              <a:rPr lang="en-GB" b="1" dirty="0">
                <a:solidFill>
                  <a:schemeClr val="accent2">
                    <a:lumMod val="60000"/>
                    <a:lumOff val="40000"/>
                  </a:schemeClr>
                </a:solidFill>
              </a:rPr>
              <a:t>split()</a:t>
            </a:r>
            <a:r>
              <a:rPr lang="en-GB" dirty="0"/>
              <a:t> method can be used to break down strings.</a:t>
            </a:r>
          </a:p>
          <a:p>
            <a:endParaRPr lang="en-GB" dirty="0"/>
          </a:p>
          <a:p>
            <a:endParaRPr lang="en-CH" dirty="0"/>
          </a:p>
        </p:txBody>
      </p:sp>
      <p:pic>
        <p:nvPicPr>
          <p:cNvPr id="5" name="Picture 4" descr="A picture containing text, screenshot, line, font&#10;&#10;Description automatically generated">
            <a:extLst>
              <a:ext uri="{FF2B5EF4-FFF2-40B4-BE49-F238E27FC236}">
                <a16:creationId xmlns:a16="http://schemas.microsoft.com/office/drawing/2014/main" id="{B9E7B873-0EAC-2A78-EE4D-A791F9B08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756" y="2819368"/>
            <a:ext cx="10129260" cy="1800758"/>
          </a:xfrm>
          <a:prstGeom prst="rect">
            <a:avLst/>
          </a:prstGeom>
        </p:spPr>
      </p:pic>
      <p:sp>
        <p:nvSpPr>
          <p:cNvPr id="6" name="TextBox 5">
            <a:extLst>
              <a:ext uri="{FF2B5EF4-FFF2-40B4-BE49-F238E27FC236}">
                <a16:creationId xmlns:a16="http://schemas.microsoft.com/office/drawing/2014/main" id="{3C85191D-C777-88CD-1307-375CA5A8C89E}"/>
              </a:ext>
            </a:extLst>
          </p:cNvPr>
          <p:cNvSpPr txBox="1"/>
          <p:nvPr/>
        </p:nvSpPr>
        <p:spPr>
          <a:xfrm>
            <a:off x="7911966" y="952901"/>
            <a:ext cx="1395663"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9958028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84AD1-0466-3E32-F60A-51EFC7F160D3}"/>
              </a:ext>
            </a:extLst>
          </p:cNvPr>
          <p:cNvSpPr>
            <a:spLocks noGrp="1"/>
          </p:cNvSpPr>
          <p:nvPr>
            <p:ph type="title"/>
          </p:nvPr>
        </p:nvSpPr>
        <p:spPr/>
        <p:txBody>
          <a:bodyPr/>
          <a:lstStyle/>
          <a:p>
            <a:r>
              <a:rPr lang="en-GB" dirty="0"/>
              <a:t>Strip()</a:t>
            </a:r>
            <a:endParaRPr lang="en-CH" dirty="0"/>
          </a:p>
        </p:txBody>
      </p:sp>
      <p:sp>
        <p:nvSpPr>
          <p:cNvPr id="3" name="Content Placeholder 2">
            <a:extLst>
              <a:ext uri="{FF2B5EF4-FFF2-40B4-BE49-F238E27FC236}">
                <a16:creationId xmlns:a16="http://schemas.microsoft.com/office/drawing/2014/main" id="{6DF3AED2-3A90-1D94-4786-09739FF9B388}"/>
              </a:ext>
            </a:extLst>
          </p:cNvPr>
          <p:cNvSpPr>
            <a:spLocks noGrp="1"/>
          </p:cNvSpPr>
          <p:nvPr>
            <p:ph idx="1"/>
          </p:nvPr>
        </p:nvSpPr>
        <p:spPr/>
        <p:txBody>
          <a:bodyPr/>
          <a:lstStyle/>
          <a:p>
            <a:r>
              <a:rPr lang="en-GB" b="1" dirty="0">
                <a:solidFill>
                  <a:schemeClr val="accent2">
                    <a:lumMod val="60000"/>
                    <a:lumOff val="40000"/>
                  </a:schemeClr>
                </a:solidFill>
              </a:rPr>
              <a:t>Split() </a:t>
            </a:r>
            <a:r>
              <a:rPr lang="en-GB" dirty="0"/>
              <a:t>is often combined with </a:t>
            </a:r>
            <a:r>
              <a:rPr lang="en-GB" b="1" dirty="0">
                <a:solidFill>
                  <a:schemeClr val="accent2">
                    <a:lumMod val="60000"/>
                    <a:lumOff val="40000"/>
                  </a:schemeClr>
                </a:solidFill>
              </a:rPr>
              <a:t>strip() </a:t>
            </a:r>
            <a:r>
              <a:rPr lang="en-GB" dirty="0"/>
              <a:t>to remove whitespaces (including line breaks):</a:t>
            </a:r>
          </a:p>
          <a:p>
            <a:endParaRPr lang="en-GB" dirty="0"/>
          </a:p>
          <a:p>
            <a:endParaRPr lang="en-CH" dirty="0"/>
          </a:p>
        </p:txBody>
      </p:sp>
      <p:pic>
        <p:nvPicPr>
          <p:cNvPr id="5" name="Picture 4">
            <a:extLst>
              <a:ext uri="{FF2B5EF4-FFF2-40B4-BE49-F238E27FC236}">
                <a16:creationId xmlns:a16="http://schemas.microsoft.com/office/drawing/2014/main" id="{E5D31E05-7D90-3403-2799-BF95F284D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 y="3022540"/>
            <a:ext cx="9549577" cy="812920"/>
          </a:xfrm>
          <a:prstGeom prst="rect">
            <a:avLst/>
          </a:prstGeom>
        </p:spPr>
      </p:pic>
      <p:sp>
        <p:nvSpPr>
          <p:cNvPr id="6" name="TextBox 5">
            <a:extLst>
              <a:ext uri="{FF2B5EF4-FFF2-40B4-BE49-F238E27FC236}">
                <a16:creationId xmlns:a16="http://schemas.microsoft.com/office/drawing/2014/main" id="{18F43850-BADD-68D9-DED5-39C6C4E43DCD}"/>
              </a:ext>
            </a:extLst>
          </p:cNvPr>
          <p:cNvSpPr txBox="1"/>
          <p:nvPr/>
        </p:nvSpPr>
        <p:spPr>
          <a:xfrm>
            <a:off x="6624085" y="659219"/>
            <a:ext cx="1254642"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8219199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B527F-8A52-FD63-6CAC-1ED8C592C834}"/>
              </a:ext>
            </a:extLst>
          </p:cNvPr>
          <p:cNvSpPr>
            <a:spLocks noGrp="1"/>
          </p:cNvSpPr>
          <p:nvPr>
            <p:ph type="title"/>
          </p:nvPr>
        </p:nvSpPr>
        <p:spPr/>
        <p:txBody>
          <a:bodyPr/>
          <a:lstStyle/>
          <a:p>
            <a:r>
              <a:rPr lang="en-GB" dirty="0"/>
              <a:t>Join()</a:t>
            </a:r>
            <a:endParaRPr lang="en-CH" dirty="0"/>
          </a:p>
        </p:txBody>
      </p:sp>
      <p:sp>
        <p:nvSpPr>
          <p:cNvPr id="3" name="Content Placeholder 2">
            <a:extLst>
              <a:ext uri="{FF2B5EF4-FFF2-40B4-BE49-F238E27FC236}">
                <a16:creationId xmlns:a16="http://schemas.microsoft.com/office/drawing/2014/main" id="{644B86A3-6A2E-82E8-1D6B-0A80EF826F08}"/>
              </a:ext>
            </a:extLst>
          </p:cNvPr>
          <p:cNvSpPr>
            <a:spLocks noGrp="1"/>
          </p:cNvSpPr>
          <p:nvPr>
            <p:ph idx="1"/>
          </p:nvPr>
        </p:nvSpPr>
        <p:spPr/>
        <p:txBody>
          <a:bodyPr/>
          <a:lstStyle/>
          <a:p>
            <a:r>
              <a:rPr lang="en-GB" dirty="0"/>
              <a:t>To include extra text we can use the method </a:t>
            </a:r>
            <a:r>
              <a:rPr lang="en-GB" b="1" dirty="0">
                <a:solidFill>
                  <a:schemeClr val="accent2">
                    <a:lumMod val="60000"/>
                    <a:lumOff val="40000"/>
                  </a:schemeClr>
                </a:solidFill>
              </a:rPr>
              <a:t>join()</a:t>
            </a:r>
          </a:p>
          <a:p>
            <a:endParaRPr lang="en-GB" dirty="0"/>
          </a:p>
          <a:p>
            <a:endParaRPr lang="en-CH" dirty="0"/>
          </a:p>
        </p:txBody>
      </p:sp>
      <p:pic>
        <p:nvPicPr>
          <p:cNvPr id="5" name="Picture 4">
            <a:extLst>
              <a:ext uri="{FF2B5EF4-FFF2-40B4-BE49-F238E27FC236}">
                <a16:creationId xmlns:a16="http://schemas.microsoft.com/office/drawing/2014/main" id="{BE4E110C-B819-4FAB-E85B-F26ECA336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067" y="3098782"/>
            <a:ext cx="10601796" cy="1030455"/>
          </a:xfrm>
          <a:prstGeom prst="rect">
            <a:avLst/>
          </a:prstGeom>
        </p:spPr>
      </p:pic>
      <p:sp>
        <p:nvSpPr>
          <p:cNvPr id="6" name="TextBox 5">
            <a:extLst>
              <a:ext uri="{FF2B5EF4-FFF2-40B4-BE49-F238E27FC236}">
                <a16:creationId xmlns:a16="http://schemas.microsoft.com/office/drawing/2014/main" id="{5FB02F61-A2BB-FE08-C02D-CF9697EEB6C7}"/>
              </a:ext>
            </a:extLst>
          </p:cNvPr>
          <p:cNvSpPr txBox="1"/>
          <p:nvPr/>
        </p:nvSpPr>
        <p:spPr>
          <a:xfrm>
            <a:off x="7729870" y="1010093"/>
            <a:ext cx="1275907"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6353438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708F2-8CCE-4BAE-A55E-8C8435281904}"/>
              </a:ext>
            </a:extLst>
          </p:cNvPr>
          <p:cNvSpPr>
            <a:spLocks noGrp="1"/>
          </p:cNvSpPr>
          <p:nvPr>
            <p:ph type="title"/>
          </p:nvPr>
        </p:nvSpPr>
        <p:spPr/>
        <p:txBody>
          <a:bodyPr/>
          <a:lstStyle/>
          <a:p>
            <a:r>
              <a:rPr lang="en-GB" dirty="0"/>
              <a:t>Index(), find()</a:t>
            </a:r>
            <a:endParaRPr lang="en-CH" dirty="0"/>
          </a:p>
        </p:txBody>
      </p:sp>
      <p:sp>
        <p:nvSpPr>
          <p:cNvPr id="3" name="Content Placeholder 2">
            <a:extLst>
              <a:ext uri="{FF2B5EF4-FFF2-40B4-BE49-F238E27FC236}">
                <a16:creationId xmlns:a16="http://schemas.microsoft.com/office/drawing/2014/main" id="{612B6E54-B300-5A18-88E8-B2FEA0A4BFC2}"/>
              </a:ext>
            </a:extLst>
          </p:cNvPr>
          <p:cNvSpPr>
            <a:spLocks noGrp="1"/>
          </p:cNvSpPr>
          <p:nvPr>
            <p:ph idx="1"/>
          </p:nvPr>
        </p:nvSpPr>
        <p:spPr/>
        <p:txBody>
          <a:bodyPr/>
          <a:lstStyle/>
          <a:p>
            <a:r>
              <a:rPr lang="en-GB" dirty="0"/>
              <a:t>Other methods are concerned with locating substrings. Using Python’s in keyword is the best way to detect a substring, though </a:t>
            </a:r>
            <a:r>
              <a:rPr lang="en-GB" b="1" dirty="0">
                <a:solidFill>
                  <a:schemeClr val="accent2">
                    <a:lumMod val="60000"/>
                    <a:lumOff val="40000"/>
                  </a:schemeClr>
                </a:solidFill>
              </a:rPr>
              <a:t>index() </a:t>
            </a:r>
            <a:r>
              <a:rPr lang="en-GB" dirty="0"/>
              <a:t>and </a:t>
            </a:r>
            <a:r>
              <a:rPr lang="en-GB" b="1" dirty="0">
                <a:solidFill>
                  <a:schemeClr val="accent2">
                    <a:lumMod val="60000"/>
                    <a:lumOff val="40000"/>
                  </a:schemeClr>
                </a:solidFill>
              </a:rPr>
              <a:t>find() </a:t>
            </a:r>
            <a:r>
              <a:rPr lang="en-GB" dirty="0"/>
              <a:t>can also be used:</a:t>
            </a:r>
          </a:p>
          <a:p>
            <a:endParaRPr lang="en-GB" dirty="0"/>
          </a:p>
          <a:p>
            <a:endParaRPr lang="en-CH" dirty="0"/>
          </a:p>
        </p:txBody>
      </p:sp>
      <p:pic>
        <p:nvPicPr>
          <p:cNvPr id="5" name="Picture 4" descr="A picture containing text, screenshot, line, font&#10;&#10;Description automatically generated">
            <a:extLst>
              <a:ext uri="{FF2B5EF4-FFF2-40B4-BE49-F238E27FC236}">
                <a16:creationId xmlns:a16="http://schemas.microsoft.com/office/drawing/2014/main" id="{4152E0EB-9725-CCF4-B140-D6E9E8529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267" y="3071291"/>
            <a:ext cx="10659110" cy="2486465"/>
          </a:xfrm>
          <a:prstGeom prst="rect">
            <a:avLst/>
          </a:prstGeom>
        </p:spPr>
      </p:pic>
      <p:sp>
        <p:nvSpPr>
          <p:cNvPr id="6" name="TextBox 5">
            <a:extLst>
              <a:ext uri="{FF2B5EF4-FFF2-40B4-BE49-F238E27FC236}">
                <a16:creationId xmlns:a16="http://schemas.microsoft.com/office/drawing/2014/main" id="{6EBCD491-FD4F-435A-3E1B-213ED3E018A5}"/>
              </a:ext>
            </a:extLst>
          </p:cNvPr>
          <p:cNvSpPr txBox="1"/>
          <p:nvPr/>
        </p:nvSpPr>
        <p:spPr>
          <a:xfrm>
            <a:off x="7017489" y="691116"/>
            <a:ext cx="1360968"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26444947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3D7F4-A95E-7D15-2772-BA57034A3E0E}"/>
              </a:ext>
            </a:extLst>
          </p:cNvPr>
          <p:cNvSpPr>
            <a:spLocks noGrp="1"/>
          </p:cNvSpPr>
          <p:nvPr>
            <p:ph type="title"/>
          </p:nvPr>
        </p:nvSpPr>
        <p:spPr/>
        <p:txBody>
          <a:bodyPr/>
          <a:lstStyle/>
          <a:p>
            <a:endParaRPr lang="LID4096"/>
          </a:p>
        </p:txBody>
      </p:sp>
      <p:sp>
        <p:nvSpPr>
          <p:cNvPr id="3" name="Content Placeholder 2">
            <a:extLst>
              <a:ext uri="{FF2B5EF4-FFF2-40B4-BE49-F238E27FC236}">
                <a16:creationId xmlns:a16="http://schemas.microsoft.com/office/drawing/2014/main" id="{6C752CF5-8551-ED3B-B230-C6B11DE109F7}"/>
              </a:ext>
            </a:extLst>
          </p:cNvPr>
          <p:cNvSpPr>
            <a:spLocks noGrp="1"/>
          </p:cNvSpPr>
          <p:nvPr>
            <p:ph idx="1"/>
          </p:nvPr>
        </p:nvSpPr>
        <p:spPr/>
        <p:txBody>
          <a:bodyPr/>
          <a:lstStyle/>
          <a:p>
            <a:endParaRPr lang="LID4096"/>
          </a:p>
        </p:txBody>
      </p:sp>
      <p:pic>
        <p:nvPicPr>
          <p:cNvPr id="4" name="Picture 3" descr="Calendar on table">
            <a:extLst>
              <a:ext uri="{FF2B5EF4-FFF2-40B4-BE49-F238E27FC236}">
                <a16:creationId xmlns:a16="http://schemas.microsoft.com/office/drawing/2014/main" id="{EB4EE403-2B35-DA5F-F79D-D22E508C67EA}"/>
              </a:ext>
            </a:extLst>
          </p:cNvPr>
          <p:cNvPicPr>
            <a:picLocks noChangeAspect="1"/>
          </p:cNvPicPr>
          <p:nvPr/>
        </p:nvPicPr>
        <p:blipFill rotWithShape="1">
          <a:blip r:embed="rId2">
            <a:alphaModFix/>
          </a:blip>
          <a:srcRect b="15730"/>
          <a:stretch/>
        </p:blipFill>
        <p:spPr>
          <a:xfrm>
            <a:off x="20" y="-116948"/>
            <a:ext cx="12191980" cy="6857990"/>
          </a:xfrm>
          <a:prstGeom prst="rect">
            <a:avLst/>
          </a:prstGeom>
        </p:spPr>
      </p:pic>
      <p:sp>
        <p:nvSpPr>
          <p:cNvPr id="5" name="TextBox 4">
            <a:extLst>
              <a:ext uri="{FF2B5EF4-FFF2-40B4-BE49-F238E27FC236}">
                <a16:creationId xmlns:a16="http://schemas.microsoft.com/office/drawing/2014/main" id="{8476C397-66EB-98E2-2728-602E75419497}"/>
              </a:ext>
            </a:extLst>
          </p:cNvPr>
          <p:cNvSpPr txBox="1"/>
          <p:nvPr/>
        </p:nvSpPr>
        <p:spPr>
          <a:xfrm>
            <a:off x="7099442" y="1387931"/>
            <a:ext cx="3513762" cy="1569660"/>
          </a:xfrm>
          <a:prstGeom prst="rect">
            <a:avLst/>
          </a:prstGeom>
          <a:noFill/>
        </p:spPr>
        <p:txBody>
          <a:bodyPr wrap="square" rtlCol="0">
            <a:spAutoFit/>
          </a:bodyPr>
          <a:lstStyle/>
          <a:p>
            <a:r>
              <a:rPr lang="en-GB" sz="4800" b="1" dirty="0"/>
              <a:t>Exercises Day 2</a:t>
            </a:r>
            <a:endParaRPr lang="LID4096" sz="4800" b="1" dirty="0"/>
          </a:p>
        </p:txBody>
      </p:sp>
    </p:spTree>
    <p:extLst>
      <p:ext uri="{BB962C8B-B14F-4D97-AF65-F5344CB8AC3E}">
        <p14:creationId xmlns:p14="http://schemas.microsoft.com/office/powerpoint/2010/main" val="1810199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4" name="Oval 1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Freeform: Shape 2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Oval 2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0" name="Rectangle 29">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5" name="Picture 4" descr="Calendar">
            <a:extLst>
              <a:ext uri="{FF2B5EF4-FFF2-40B4-BE49-F238E27FC236}">
                <a16:creationId xmlns:a16="http://schemas.microsoft.com/office/drawing/2014/main" id="{DB74E889-FE32-CDD4-825A-B548A03C1B18}"/>
              </a:ext>
            </a:extLst>
          </p:cNvPr>
          <p:cNvPicPr>
            <a:picLocks noChangeAspect="1"/>
          </p:cNvPicPr>
          <p:nvPr/>
        </p:nvPicPr>
        <p:blipFill rotWithShape="1">
          <a:blip r:embed="rId2">
            <a:alphaModFix amt="40000"/>
          </a:blip>
          <a:srcRect t="15710" r="-1" b="-1"/>
          <a:stretch/>
        </p:blipFill>
        <p:spPr>
          <a:xfrm>
            <a:off x="3049" y="-22110"/>
            <a:ext cx="12188951" cy="6857990"/>
          </a:xfrm>
          <a:prstGeom prst="rect">
            <a:avLst/>
          </a:prstGeom>
        </p:spPr>
      </p:pic>
      <p:grpSp>
        <p:nvGrpSpPr>
          <p:cNvPr id="34"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35" name="Oval 34">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A4D67CE-1F84-C306-29BD-FBFB1B790D03}"/>
              </a:ext>
            </a:extLst>
          </p:cNvPr>
          <p:cNvSpPr>
            <a:spLocks noGrp="1"/>
          </p:cNvSpPr>
          <p:nvPr>
            <p:ph type="title"/>
          </p:nvPr>
        </p:nvSpPr>
        <p:spPr>
          <a:xfrm>
            <a:off x="3056643" y="955522"/>
            <a:ext cx="7063739" cy="2387600"/>
          </a:xfrm>
        </p:spPr>
        <p:txBody>
          <a:bodyPr vert="horz" lIns="91440" tIns="45720" rIns="91440" bIns="45720" rtlCol="0" anchor="b">
            <a:normAutofit/>
          </a:bodyPr>
          <a:lstStyle/>
          <a:p>
            <a:pPr algn="ctr"/>
            <a:r>
              <a:rPr lang="en-US" sz="7200" dirty="0">
                <a:solidFill>
                  <a:srgbClr val="FFFFFF"/>
                </a:solidFill>
              </a:rPr>
              <a:t>Day 3 </a:t>
            </a:r>
          </a:p>
        </p:txBody>
      </p:sp>
    </p:spTree>
    <p:extLst>
      <p:ext uri="{BB962C8B-B14F-4D97-AF65-F5344CB8AC3E}">
        <p14:creationId xmlns:p14="http://schemas.microsoft.com/office/powerpoint/2010/main" val="37616462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77DB396E-A40D-1CBB-5BB5-773BD6312322}"/>
              </a:ext>
            </a:extLst>
          </p:cNvPr>
          <p:cNvSpPr>
            <a:spLocks noGrp="1"/>
          </p:cNvSpPr>
          <p:nvPr>
            <p:ph type="title"/>
          </p:nvPr>
        </p:nvSpPr>
        <p:spPr>
          <a:xfrm>
            <a:off x="3327722" y="777240"/>
            <a:ext cx="5782804" cy="2493876"/>
          </a:xfrm>
        </p:spPr>
        <p:txBody>
          <a:bodyPr anchor="b">
            <a:normAutofit/>
          </a:bodyPr>
          <a:lstStyle/>
          <a:p>
            <a:pPr algn="ctr"/>
            <a:r>
              <a:rPr lang="en-GB" sz="4400" dirty="0"/>
              <a:t>Day 3</a:t>
            </a:r>
            <a:endParaRPr lang="en-CH" sz="4400" dirty="0"/>
          </a:p>
        </p:txBody>
      </p:sp>
      <p:sp>
        <p:nvSpPr>
          <p:cNvPr id="3" name="Content Placeholder 2">
            <a:extLst>
              <a:ext uri="{FF2B5EF4-FFF2-40B4-BE49-F238E27FC236}">
                <a16:creationId xmlns:a16="http://schemas.microsoft.com/office/drawing/2014/main" id="{4A290716-390A-BF83-3E36-2FF992A87CE4}"/>
              </a:ext>
            </a:extLst>
          </p:cNvPr>
          <p:cNvSpPr>
            <a:spLocks noGrp="1"/>
          </p:cNvSpPr>
          <p:nvPr>
            <p:ph idx="1"/>
          </p:nvPr>
        </p:nvSpPr>
        <p:spPr>
          <a:xfrm>
            <a:off x="3327722" y="3429000"/>
            <a:ext cx="5782804" cy="2333562"/>
          </a:xfrm>
        </p:spPr>
        <p:txBody>
          <a:bodyPr anchor="t">
            <a:normAutofit/>
          </a:bodyPr>
          <a:lstStyle/>
          <a:p>
            <a:pPr algn="ctr"/>
            <a:r>
              <a:rPr lang="en-GB" sz="1800" dirty="0"/>
              <a:t>Functions</a:t>
            </a:r>
          </a:p>
          <a:p>
            <a:pPr algn="ctr"/>
            <a:r>
              <a:rPr lang="en-GB" sz="1800" dirty="0"/>
              <a:t>Control Flow</a:t>
            </a:r>
          </a:p>
          <a:p>
            <a:pPr algn="ctr"/>
            <a:r>
              <a:rPr lang="en-GB" sz="1800" dirty="0"/>
              <a:t>Debugging</a:t>
            </a:r>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29743285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B7DACA88-B778-94CF-5E98-7D68B84E9053}"/>
              </a:ext>
            </a:extLst>
          </p:cNvPr>
          <p:cNvSpPr>
            <a:spLocks noGrp="1"/>
          </p:cNvSpPr>
          <p:nvPr>
            <p:ph type="title"/>
          </p:nvPr>
        </p:nvSpPr>
        <p:spPr>
          <a:xfrm>
            <a:off x="3327722" y="777240"/>
            <a:ext cx="5782804" cy="2493876"/>
          </a:xfrm>
        </p:spPr>
        <p:txBody>
          <a:bodyPr anchor="b">
            <a:normAutofit/>
          </a:bodyPr>
          <a:lstStyle/>
          <a:p>
            <a:pPr algn="ctr"/>
            <a:r>
              <a:rPr lang="en-GB" sz="4400" dirty="0"/>
              <a:t>3. Functions</a:t>
            </a:r>
            <a:endParaRPr lang="en-CH" sz="4400" dirty="0"/>
          </a:p>
        </p:txBody>
      </p:sp>
      <p:sp>
        <p:nvSpPr>
          <p:cNvPr id="61" name="Content Placeholder 2">
            <a:extLst>
              <a:ext uri="{FF2B5EF4-FFF2-40B4-BE49-F238E27FC236}">
                <a16:creationId xmlns:a16="http://schemas.microsoft.com/office/drawing/2014/main" id="{D443B22B-9CE8-B46A-8B53-00793AAEA005}"/>
              </a:ext>
            </a:extLst>
          </p:cNvPr>
          <p:cNvSpPr>
            <a:spLocks noGrp="1"/>
          </p:cNvSpPr>
          <p:nvPr>
            <p:ph idx="1"/>
          </p:nvPr>
        </p:nvSpPr>
        <p:spPr>
          <a:xfrm>
            <a:off x="3327722" y="3429000"/>
            <a:ext cx="5782804" cy="2333562"/>
          </a:xfrm>
        </p:spPr>
        <p:txBody>
          <a:bodyPr anchor="t">
            <a:normAutofit/>
          </a:bodyPr>
          <a:lstStyle/>
          <a:p>
            <a:pPr algn="ctr"/>
            <a:r>
              <a:rPr lang="en-GB" sz="1800" dirty="0"/>
              <a:t>Build-in Functions</a:t>
            </a:r>
          </a:p>
          <a:p>
            <a:pPr algn="ctr"/>
            <a:r>
              <a:rPr lang="en-GB" sz="1800" dirty="0"/>
              <a:t>User defined Functions</a:t>
            </a:r>
          </a:p>
          <a:p>
            <a:pPr algn="ctr"/>
            <a:r>
              <a:rPr lang="en-GB" sz="1800" dirty="0"/>
              <a:t>Functions with Return Value</a:t>
            </a:r>
          </a:p>
          <a:p>
            <a:pPr marL="0" indent="0" algn="ctr">
              <a:buNone/>
            </a:pPr>
            <a:endParaRPr lang="en-CH" sz="1800" dirty="0"/>
          </a:p>
        </p:txBody>
      </p:sp>
      <p:grpSp>
        <p:nvGrpSpPr>
          <p:cNvPr id="6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6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72"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74"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76"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77"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33984590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93FC3-E704-81A5-5238-EF0C3A68CF20}"/>
              </a:ext>
            </a:extLst>
          </p:cNvPr>
          <p:cNvSpPr>
            <a:spLocks noGrp="1"/>
          </p:cNvSpPr>
          <p:nvPr>
            <p:ph type="title"/>
          </p:nvPr>
        </p:nvSpPr>
        <p:spPr/>
        <p:txBody>
          <a:bodyPr/>
          <a:lstStyle/>
          <a:p>
            <a:r>
              <a:rPr lang="en-GB" dirty="0"/>
              <a:t>Functions in Python</a:t>
            </a:r>
            <a:endParaRPr lang="en-CH" dirty="0"/>
          </a:p>
        </p:txBody>
      </p:sp>
      <p:sp>
        <p:nvSpPr>
          <p:cNvPr id="3" name="Content Placeholder 2">
            <a:extLst>
              <a:ext uri="{FF2B5EF4-FFF2-40B4-BE49-F238E27FC236}">
                <a16:creationId xmlns:a16="http://schemas.microsoft.com/office/drawing/2014/main" id="{E4EDB38F-EC80-8DA2-789B-A51265C57BA8}"/>
              </a:ext>
            </a:extLst>
          </p:cNvPr>
          <p:cNvSpPr>
            <a:spLocks noGrp="1"/>
          </p:cNvSpPr>
          <p:nvPr>
            <p:ph idx="1"/>
          </p:nvPr>
        </p:nvSpPr>
        <p:spPr/>
        <p:txBody>
          <a:bodyPr>
            <a:normAutofit/>
          </a:bodyPr>
          <a:lstStyle/>
          <a:p>
            <a:r>
              <a:rPr lang="en-GB" sz="3600" dirty="0">
                <a:solidFill>
                  <a:schemeClr val="accent2">
                    <a:lumMod val="60000"/>
                    <a:lumOff val="40000"/>
                  </a:schemeClr>
                </a:solidFill>
              </a:rPr>
              <a:t>Build-in Functions</a:t>
            </a:r>
          </a:p>
          <a:p>
            <a:r>
              <a:rPr lang="en-GB" sz="3600" dirty="0">
                <a:solidFill>
                  <a:schemeClr val="accent2">
                    <a:lumMod val="60000"/>
                    <a:lumOff val="40000"/>
                  </a:schemeClr>
                </a:solidFill>
              </a:rPr>
              <a:t>User defined Functions</a:t>
            </a:r>
          </a:p>
          <a:p>
            <a:r>
              <a:rPr lang="en-GB" sz="3600" dirty="0">
                <a:solidFill>
                  <a:schemeClr val="accent2">
                    <a:lumMod val="60000"/>
                    <a:lumOff val="40000"/>
                  </a:schemeClr>
                </a:solidFill>
              </a:rPr>
              <a:t>Functions with Return Value</a:t>
            </a:r>
            <a:endParaRPr lang="en-CH" sz="3600" dirty="0">
              <a:solidFill>
                <a:schemeClr val="accent2">
                  <a:lumMod val="60000"/>
                  <a:lumOff val="40000"/>
                </a:schemeClr>
              </a:solidFill>
            </a:endParaRPr>
          </a:p>
        </p:txBody>
      </p:sp>
    </p:spTree>
    <p:extLst>
      <p:ext uri="{BB962C8B-B14F-4D97-AF65-F5344CB8AC3E}">
        <p14:creationId xmlns:p14="http://schemas.microsoft.com/office/powerpoint/2010/main" val="996678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14C30-E5F2-BFB2-2087-4315EEDAB3BA}"/>
              </a:ext>
            </a:extLst>
          </p:cNvPr>
          <p:cNvSpPr>
            <a:spLocks noGrp="1"/>
          </p:cNvSpPr>
          <p:nvPr>
            <p:ph type="title"/>
          </p:nvPr>
        </p:nvSpPr>
        <p:spPr>
          <a:xfrm>
            <a:off x="777240" y="314325"/>
            <a:ext cx="10659110" cy="1325563"/>
          </a:xfrm>
        </p:spPr>
        <p:txBody>
          <a:bodyPr/>
          <a:lstStyle/>
          <a:p>
            <a:r>
              <a:rPr lang="en-GB" b="1" dirty="0"/>
              <a:t>Learning Objectives</a:t>
            </a:r>
            <a:endParaRPr lang="en-CH" b="1" dirty="0"/>
          </a:p>
        </p:txBody>
      </p:sp>
      <p:sp>
        <p:nvSpPr>
          <p:cNvPr id="3" name="Content Placeholder 2">
            <a:extLst>
              <a:ext uri="{FF2B5EF4-FFF2-40B4-BE49-F238E27FC236}">
                <a16:creationId xmlns:a16="http://schemas.microsoft.com/office/drawing/2014/main" id="{631CA3A7-A88A-3C62-791C-97BEDA54867F}"/>
              </a:ext>
            </a:extLst>
          </p:cNvPr>
          <p:cNvSpPr>
            <a:spLocks noGrp="1"/>
          </p:cNvSpPr>
          <p:nvPr>
            <p:ph idx="1"/>
          </p:nvPr>
        </p:nvSpPr>
        <p:spPr/>
        <p:txBody>
          <a:bodyPr/>
          <a:lstStyle/>
          <a:p>
            <a:pPr marL="0" indent="0">
              <a:buNone/>
            </a:pPr>
            <a:r>
              <a:rPr lang="en-GB" sz="2800" b="1" dirty="0"/>
              <a:t>After this course…</a:t>
            </a:r>
          </a:p>
          <a:p>
            <a:r>
              <a:rPr lang="en-GB" dirty="0"/>
              <a:t>You will have an idea about what programming is.</a:t>
            </a:r>
          </a:p>
          <a:p>
            <a:r>
              <a:rPr lang="en-GB" dirty="0"/>
              <a:t>You will be able to write basic Python scripts.</a:t>
            </a:r>
          </a:p>
          <a:p>
            <a:r>
              <a:rPr lang="en-GB" dirty="0"/>
              <a:t>You will know where to find information to improve your programming skills. </a:t>
            </a:r>
            <a:endParaRPr lang="en-CH" dirty="0"/>
          </a:p>
        </p:txBody>
      </p:sp>
    </p:spTree>
    <p:extLst>
      <p:ext uri="{BB962C8B-B14F-4D97-AF65-F5344CB8AC3E}">
        <p14:creationId xmlns:p14="http://schemas.microsoft.com/office/powerpoint/2010/main" val="23075036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643F5-7A4F-22A1-A6A8-2A3BC2FDB054}"/>
              </a:ext>
            </a:extLst>
          </p:cNvPr>
          <p:cNvSpPr>
            <a:spLocks noGrp="1"/>
          </p:cNvSpPr>
          <p:nvPr>
            <p:ph type="title"/>
          </p:nvPr>
        </p:nvSpPr>
        <p:spPr/>
        <p:txBody>
          <a:bodyPr/>
          <a:lstStyle/>
          <a:p>
            <a:r>
              <a:rPr lang="en-GB" dirty="0"/>
              <a:t>Build-In Functions</a:t>
            </a:r>
            <a:endParaRPr lang="en-CH" dirty="0"/>
          </a:p>
        </p:txBody>
      </p:sp>
      <p:sp>
        <p:nvSpPr>
          <p:cNvPr id="3" name="Content Placeholder 2">
            <a:extLst>
              <a:ext uri="{FF2B5EF4-FFF2-40B4-BE49-F238E27FC236}">
                <a16:creationId xmlns:a16="http://schemas.microsoft.com/office/drawing/2014/main" id="{3A256AFF-9E62-A2A0-F420-BEFF23094342}"/>
              </a:ext>
            </a:extLst>
          </p:cNvPr>
          <p:cNvSpPr>
            <a:spLocks noGrp="1"/>
          </p:cNvSpPr>
          <p:nvPr>
            <p:ph idx="1"/>
          </p:nvPr>
        </p:nvSpPr>
        <p:spPr/>
        <p:txBody>
          <a:bodyPr/>
          <a:lstStyle/>
          <a:p>
            <a:r>
              <a:rPr lang="en-GB" dirty="0"/>
              <a:t>Functions have some input (their arguments) and return some output (the result of applying them). Built-in functions can be depicted as a small machine that takes input and produces output.</a:t>
            </a:r>
          </a:p>
          <a:p>
            <a:pPr marL="0" indent="0">
              <a:buNone/>
            </a:pPr>
            <a:r>
              <a:rPr lang="en-GB" dirty="0"/>
              <a:t>For example: </a:t>
            </a:r>
            <a:r>
              <a:rPr lang="en-GB" b="1" dirty="0">
                <a:solidFill>
                  <a:schemeClr val="accent2">
                    <a:lumMod val="60000"/>
                    <a:lumOff val="40000"/>
                  </a:schemeClr>
                </a:solidFill>
              </a:rPr>
              <a:t>abs</a:t>
            </a:r>
            <a:r>
              <a:rPr lang="en-GB" dirty="0"/>
              <a:t>(</a:t>
            </a:r>
            <a:r>
              <a:rPr lang="en-GB" b="1" dirty="0">
                <a:solidFill>
                  <a:schemeClr val="accent2">
                    <a:lumMod val="60000"/>
                    <a:lumOff val="40000"/>
                  </a:schemeClr>
                </a:solidFill>
              </a:rPr>
              <a:t>-2</a:t>
            </a:r>
            <a:r>
              <a:rPr lang="en-GB" dirty="0"/>
              <a:t>)</a:t>
            </a:r>
          </a:p>
          <a:p>
            <a:pPr marL="0" indent="0">
              <a:buNone/>
            </a:pPr>
            <a:r>
              <a:rPr lang="en-GB" dirty="0"/>
              <a:t>                         2</a:t>
            </a:r>
            <a:endParaRPr lang="en-CH" dirty="0"/>
          </a:p>
        </p:txBody>
      </p:sp>
      <p:pic>
        <p:nvPicPr>
          <p:cNvPr id="5" name="Picture 4" descr="Graphical user interface, application&#10;&#10;Description automatically generated with medium confidence">
            <a:extLst>
              <a:ext uri="{FF2B5EF4-FFF2-40B4-BE49-F238E27FC236}">
                <a16:creationId xmlns:a16="http://schemas.microsoft.com/office/drawing/2014/main" id="{327A1530-DF22-813D-1F7F-1789C9DDF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5172" y="3388487"/>
            <a:ext cx="3981655" cy="1225613"/>
          </a:xfrm>
          <a:prstGeom prst="rect">
            <a:avLst/>
          </a:prstGeom>
        </p:spPr>
      </p:pic>
      <p:sp>
        <p:nvSpPr>
          <p:cNvPr id="6" name="TextBox 5">
            <a:extLst>
              <a:ext uri="{FF2B5EF4-FFF2-40B4-BE49-F238E27FC236}">
                <a16:creationId xmlns:a16="http://schemas.microsoft.com/office/drawing/2014/main" id="{B363233E-69F8-AE9E-175B-971EFA2B81D5}"/>
              </a:ext>
            </a:extLst>
          </p:cNvPr>
          <p:cNvSpPr txBox="1"/>
          <p:nvPr/>
        </p:nvSpPr>
        <p:spPr>
          <a:xfrm>
            <a:off x="447040" y="5415280"/>
            <a:ext cx="3261360" cy="584775"/>
          </a:xfrm>
          <a:prstGeom prst="rect">
            <a:avLst/>
          </a:prstGeom>
          <a:noFill/>
        </p:spPr>
        <p:txBody>
          <a:bodyPr wrap="square" rtlCol="0">
            <a:spAutoFit/>
          </a:bodyPr>
          <a:lstStyle/>
          <a:p>
            <a:r>
              <a:rPr lang="en-GB" sz="1600" b="1" dirty="0"/>
              <a:t>Reference</a:t>
            </a:r>
            <a:r>
              <a:rPr lang="en-GB" sz="1600" dirty="0"/>
              <a:t>: “Composing Programs” </a:t>
            </a:r>
            <a:r>
              <a:rPr lang="en-GB" sz="1600" dirty="0">
                <a:solidFill>
                  <a:schemeClr val="accent1"/>
                </a:solidFill>
              </a:rPr>
              <a:t>(</a:t>
            </a:r>
            <a:r>
              <a:rPr lang="en-GB" sz="1600" dirty="0">
                <a:solidFill>
                  <a:schemeClr val="accent1"/>
                </a:solidFill>
                <a:hlinkClick r:id="rId3">
                  <a:extLst>
                    <a:ext uri="{A12FA001-AC4F-418D-AE19-62706E023703}">
                      <ahyp:hlinkClr xmlns:ahyp="http://schemas.microsoft.com/office/drawing/2018/hyperlinkcolor" val="tx"/>
                    </a:ext>
                  </a:extLst>
                </a:hlinkClick>
              </a:rPr>
              <a:t>http://composingprograms.com/</a:t>
            </a:r>
            <a:r>
              <a:rPr lang="en-GB" sz="1600" dirty="0">
                <a:solidFill>
                  <a:schemeClr val="accent1"/>
                </a:solidFill>
              </a:rPr>
              <a:t>) </a:t>
            </a:r>
            <a:endParaRPr lang="en-CH" sz="1600" dirty="0">
              <a:solidFill>
                <a:schemeClr val="accent1"/>
              </a:solidFill>
            </a:endParaRPr>
          </a:p>
        </p:txBody>
      </p:sp>
    </p:spTree>
    <p:extLst>
      <p:ext uri="{BB962C8B-B14F-4D97-AF65-F5344CB8AC3E}">
        <p14:creationId xmlns:p14="http://schemas.microsoft.com/office/powerpoint/2010/main" val="34161461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2B344-D626-6F04-5325-B6EDDA0955B1}"/>
              </a:ext>
            </a:extLst>
          </p:cNvPr>
          <p:cNvSpPr>
            <a:spLocks noGrp="1"/>
          </p:cNvSpPr>
          <p:nvPr>
            <p:ph type="title"/>
          </p:nvPr>
        </p:nvSpPr>
        <p:spPr/>
        <p:txBody>
          <a:bodyPr>
            <a:normAutofit fontScale="90000"/>
          </a:bodyPr>
          <a:lstStyle/>
          <a:p>
            <a:r>
              <a:rPr lang="en-GB" dirty="0"/>
              <a:t>Examples of Built-in Functions in Python</a:t>
            </a:r>
            <a:endParaRPr lang="en-CH" dirty="0"/>
          </a:p>
        </p:txBody>
      </p:sp>
      <p:pic>
        <p:nvPicPr>
          <p:cNvPr id="5" name="Content Placeholder 4" descr="Graphical user interface, text, application&#10;&#10;Description automatically generated">
            <a:extLst>
              <a:ext uri="{FF2B5EF4-FFF2-40B4-BE49-F238E27FC236}">
                <a16:creationId xmlns:a16="http://schemas.microsoft.com/office/drawing/2014/main" id="{7CA59478-3B33-2229-C29B-A4EBA8FE0C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5862" y="2428240"/>
            <a:ext cx="10037220" cy="3123766"/>
          </a:xfrm>
        </p:spPr>
      </p:pic>
      <p:sp>
        <p:nvSpPr>
          <p:cNvPr id="6" name="TextBox 5">
            <a:extLst>
              <a:ext uri="{FF2B5EF4-FFF2-40B4-BE49-F238E27FC236}">
                <a16:creationId xmlns:a16="http://schemas.microsoft.com/office/drawing/2014/main" id="{EDF93916-EC44-0ADB-6A75-60284134F40A}"/>
              </a:ext>
            </a:extLst>
          </p:cNvPr>
          <p:cNvSpPr txBox="1"/>
          <p:nvPr/>
        </p:nvSpPr>
        <p:spPr>
          <a:xfrm>
            <a:off x="8473440" y="1690688"/>
            <a:ext cx="1452880" cy="369332"/>
          </a:xfrm>
          <a:prstGeom prst="rect">
            <a:avLst/>
          </a:prstGeom>
          <a:solidFill>
            <a:schemeClr val="accent1"/>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4136830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69F4B-F48F-8230-DBC3-6D047CDBB992}"/>
              </a:ext>
            </a:extLst>
          </p:cNvPr>
          <p:cNvSpPr>
            <a:spLocks noGrp="1"/>
          </p:cNvSpPr>
          <p:nvPr>
            <p:ph type="title"/>
          </p:nvPr>
        </p:nvSpPr>
        <p:spPr/>
        <p:txBody>
          <a:bodyPr/>
          <a:lstStyle/>
          <a:p>
            <a:r>
              <a:rPr lang="en-GB" dirty="0"/>
              <a:t>Type </a:t>
            </a:r>
            <a:r>
              <a:rPr lang="en-GB" dirty="0" err="1"/>
              <a:t>Convertions</a:t>
            </a:r>
            <a:endParaRPr lang="en-CH" dirty="0"/>
          </a:p>
        </p:txBody>
      </p:sp>
      <p:sp>
        <p:nvSpPr>
          <p:cNvPr id="3" name="Content Placeholder 2">
            <a:extLst>
              <a:ext uri="{FF2B5EF4-FFF2-40B4-BE49-F238E27FC236}">
                <a16:creationId xmlns:a16="http://schemas.microsoft.com/office/drawing/2014/main" id="{8A866225-BE0E-92FD-8FD5-4E8C7A44AD6F}"/>
              </a:ext>
            </a:extLst>
          </p:cNvPr>
          <p:cNvSpPr>
            <a:spLocks noGrp="1"/>
          </p:cNvSpPr>
          <p:nvPr>
            <p:ph idx="1"/>
          </p:nvPr>
        </p:nvSpPr>
        <p:spPr>
          <a:xfrm>
            <a:off x="777240" y="1876425"/>
            <a:ext cx="10659110" cy="4351338"/>
          </a:xfrm>
        </p:spPr>
        <p:txBody>
          <a:bodyPr/>
          <a:lstStyle/>
          <a:p>
            <a:r>
              <a:rPr lang="en-GB" dirty="0"/>
              <a:t>Python allows us (using built-in functions) to convert data types. </a:t>
            </a:r>
          </a:p>
          <a:p>
            <a:endParaRPr lang="en-GB" dirty="0"/>
          </a:p>
          <a:p>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F16E5CF0-F624-0BB2-3B95-88670AD2A6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200" y="2564724"/>
            <a:ext cx="9593080" cy="3928151"/>
          </a:xfrm>
          <a:prstGeom prst="rect">
            <a:avLst/>
          </a:prstGeom>
        </p:spPr>
      </p:pic>
      <p:sp>
        <p:nvSpPr>
          <p:cNvPr id="6" name="TextBox 5">
            <a:extLst>
              <a:ext uri="{FF2B5EF4-FFF2-40B4-BE49-F238E27FC236}">
                <a16:creationId xmlns:a16="http://schemas.microsoft.com/office/drawing/2014/main" id="{615F2EB6-FD92-8845-F239-25DD809C097B}"/>
              </a:ext>
            </a:extLst>
          </p:cNvPr>
          <p:cNvSpPr txBox="1"/>
          <p:nvPr/>
        </p:nvSpPr>
        <p:spPr>
          <a:xfrm>
            <a:off x="7904480" y="629920"/>
            <a:ext cx="1656080" cy="369332"/>
          </a:xfrm>
          <a:prstGeom prst="rect">
            <a:avLst/>
          </a:prstGeom>
          <a:solidFill>
            <a:schemeClr val="accent1"/>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3346873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CD20F-221D-7389-EB61-E3C06CC2EAC2}"/>
              </a:ext>
            </a:extLst>
          </p:cNvPr>
          <p:cNvSpPr>
            <a:spLocks noGrp="1"/>
          </p:cNvSpPr>
          <p:nvPr>
            <p:ph type="title"/>
          </p:nvPr>
        </p:nvSpPr>
        <p:spPr/>
        <p:txBody>
          <a:bodyPr/>
          <a:lstStyle/>
          <a:p>
            <a:r>
              <a:rPr lang="en-GB" dirty="0"/>
              <a:t>User defined Functions</a:t>
            </a:r>
            <a:endParaRPr lang="en-CH" dirty="0"/>
          </a:p>
        </p:txBody>
      </p:sp>
      <p:sp>
        <p:nvSpPr>
          <p:cNvPr id="3" name="Content Placeholder 2">
            <a:extLst>
              <a:ext uri="{FF2B5EF4-FFF2-40B4-BE49-F238E27FC236}">
                <a16:creationId xmlns:a16="http://schemas.microsoft.com/office/drawing/2014/main" id="{866337EA-A99E-F21C-DE71-F07FCDA69C57}"/>
              </a:ext>
            </a:extLst>
          </p:cNvPr>
          <p:cNvSpPr>
            <a:spLocks noGrp="1"/>
          </p:cNvSpPr>
          <p:nvPr>
            <p:ph idx="1"/>
          </p:nvPr>
        </p:nvSpPr>
        <p:spPr/>
        <p:txBody>
          <a:bodyPr/>
          <a:lstStyle/>
          <a:p>
            <a:r>
              <a:rPr lang="en-GB" dirty="0"/>
              <a:t>User-defined functions are used similarly as built-in functions. The difference is that now users (i.e., ourselves) decide how to create them. </a:t>
            </a:r>
            <a:r>
              <a:rPr lang="en-GB" b="1" dirty="0">
                <a:solidFill>
                  <a:schemeClr val="tx2">
                    <a:lumMod val="50000"/>
                    <a:lumOff val="50000"/>
                  </a:schemeClr>
                </a:solidFill>
              </a:rPr>
              <a:t>Syntax is important: indentation, the colon</a:t>
            </a:r>
            <a:r>
              <a:rPr lang="en-GB" dirty="0"/>
              <a:t>.</a:t>
            </a:r>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6C62BD09-6229-ADB5-54E7-0494E4B6E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20" y="3101399"/>
            <a:ext cx="11329749" cy="2473989"/>
          </a:xfrm>
          <a:prstGeom prst="rect">
            <a:avLst/>
          </a:prstGeom>
        </p:spPr>
      </p:pic>
      <p:sp>
        <p:nvSpPr>
          <p:cNvPr id="8" name="TextBox 7">
            <a:extLst>
              <a:ext uri="{FF2B5EF4-FFF2-40B4-BE49-F238E27FC236}">
                <a16:creationId xmlns:a16="http://schemas.microsoft.com/office/drawing/2014/main" id="{A32DB430-DFEE-DC61-740E-F558921297BB}"/>
              </a:ext>
            </a:extLst>
          </p:cNvPr>
          <p:cNvSpPr txBox="1"/>
          <p:nvPr/>
        </p:nvSpPr>
        <p:spPr>
          <a:xfrm>
            <a:off x="9772950" y="2966462"/>
            <a:ext cx="1361091"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323252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EA21-4DB1-94B2-2F34-531F481FADE6}"/>
              </a:ext>
            </a:extLst>
          </p:cNvPr>
          <p:cNvSpPr>
            <a:spLocks noGrp="1"/>
          </p:cNvSpPr>
          <p:nvPr>
            <p:ph type="title"/>
          </p:nvPr>
        </p:nvSpPr>
        <p:spPr/>
        <p:txBody>
          <a:bodyPr/>
          <a:lstStyle/>
          <a:p>
            <a:r>
              <a:rPr lang="en-GB" dirty="0"/>
              <a:t>Parameters</a:t>
            </a:r>
            <a:endParaRPr lang="en-CH" dirty="0"/>
          </a:p>
        </p:txBody>
      </p:sp>
      <p:sp>
        <p:nvSpPr>
          <p:cNvPr id="3" name="Content Placeholder 2">
            <a:extLst>
              <a:ext uri="{FF2B5EF4-FFF2-40B4-BE49-F238E27FC236}">
                <a16:creationId xmlns:a16="http://schemas.microsoft.com/office/drawing/2014/main" id="{BEE62B6F-C10F-E73C-7083-6BA919538910}"/>
              </a:ext>
            </a:extLst>
          </p:cNvPr>
          <p:cNvSpPr>
            <a:spLocks noGrp="1"/>
          </p:cNvSpPr>
          <p:nvPr>
            <p:ph idx="1"/>
          </p:nvPr>
        </p:nvSpPr>
        <p:spPr/>
        <p:txBody>
          <a:bodyPr/>
          <a:lstStyle/>
          <a:p>
            <a:pPr marL="0" indent="0">
              <a:buNone/>
            </a:pPr>
            <a:r>
              <a:rPr lang="en-GB" dirty="0"/>
              <a:t>The values that we put inside a function are called “parameters”</a:t>
            </a:r>
          </a:p>
          <a:p>
            <a:pPr marL="0" indent="0">
              <a:buNone/>
            </a:pPr>
            <a:endParaRPr lang="en-GB" dirty="0"/>
          </a:p>
          <a:p>
            <a:pPr marL="0" indent="0">
              <a:buNone/>
            </a:pPr>
            <a:endParaRPr lang="en-GB" dirty="0"/>
          </a:p>
        </p:txBody>
      </p:sp>
      <p:pic>
        <p:nvPicPr>
          <p:cNvPr id="5" name="Picture 4" descr="Table&#10;&#10;Description automatically generated with medium confidence">
            <a:extLst>
              <a:ext uri="{FF2B5EF4-FFF2-40B4-BE49-F238E27FC236}">
                <a16:creationId xmlns:a16="http://schemas.microsoft.com/office/drawing/2014/main" id="{93AAC227-E32E-35EF-AF15-1E2DCC339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88" y="2981727"/>
            <a:ext cx="10124819" cy="2705771"/>
          </a:xfrm>
          <a:prstGeom prst="rect">
            <a:avLst/>
          </a:prstGeom>
        </p:spPr>
      </p:pic>
      <p:sp>
        <p:nvSpPr>
          <p:cNvPr id="6" name="TextBox 5">
            <a:extLst>
              <a:ext uri="{FF2B5EF4-FFF2-40B4-BE49-F238E27FC236}">
                <a16:creationId xmlns:a16="http://schemas.microsoft.com/office/drawing/2014/main" id="{A1CCAAAA-51E5-C6BB-BECD-EC7FEAAF5918}"/>
              </a:ext>
            </a:extLst>
          </p:cNvPr>
          <p:cNvSpPr txBox="1"/>
          <p:nvPr/>
        </p:nvSpPr>
        <p:spPr>
          <a:xfrm>
            <a:off x="8249920" y="1290320"/>
            <a:ext cx="130048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682300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28897E-697A-0DCD-9008-099F33E007EC}"/>
              </a:ext>
            </a:extLst>
          </p:cNvPr>
          <p:cNvSpPr>
            <a:spLocks noGrp="1"/>
          </p:cNvSpPr>
          <p:nvPr>
            <p:ph idx="1"/>
          </p:nvPr>
        </p:nvSpPr>
        <p:spPr>
          <a:xfrm>
            <a:off x="777240" y="223520"/>
            <a:ext cx="10659110" cy="5902643"/>
          </a:xfrm>
        </p:spPr>
        <p:txBody>
          <a:bodyPr/>
          <a:lstStyle/>
          <a:p>
            <a:pPr marL="0" indent="0">
              <a:buNone/>
            </a:pPr>
            <a:endParaRPr lang="en-GB" dirty="0"/>
          </a:p>
          <a:p>
            <a:pPr marL="0" indent="0">
              <a:buNone/>
            </a:pPr>
            <a:endParaRPr lang="en-GB" dirty="0"/>
          </a:p>
          <a:p>
            <a:pPr marL="0" indent="0">
              <a:buNone/>
            </a:pPr>
            <a:r>
              <a:rPr lang="en-GB" dirty="0"/>
              <a:t>Variables that are inside a function can only be seen inside that function</a:t>
            </a:r>
          </a:p>
          <a:p>
            <a:endParaRPr lang="en-GB" dirty="0"/>
          </a:p>
          <a:p>
            <a:pPr marL="0" indent="0">
              <a:buNone/>
            </a:pPr>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0869136D-283C-2AD6-B31C-5D5CD3BFDC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27" y="2315518"/>
            <a:ext cx="10740103" cy="3433639"/>
          </a:xfrm>
          <a:prstGeom prst="rect">
            <a:avLst/>
          </a:prstGeom>
        </p:spPr>
      </p:pic>
      <p:sp>
        <p:nvSpPr>
          <p:cNvPr id="8" name="TextBox 7">
            <a:extLst>
              <a:ext uri="{FF2B5EF4-FFF2-40B4-BE49-F238E27FC236}">
                <a16:creationId xmlns:a16="http://schemas.microsoft.com/office/drawing/2014/main" id="{D649A89A-87E3-42F5-BCC8-6F1B213EBA32}"/>
              </a:ext>
            </a:extLst>
          </p:cNvPr>
          <p:cNvSpPr txBox="1"/>
          <p:nvPr/>
        </p:nvSpPr>
        <p:spPr>
          <a:xfrm>
            <a:off x="9164320" y="1569180"/>
            <a:ext cx="13614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7509506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187E4-00D4-0DBD-D4E6-F5B4C9C82600}"/>
              </a:ext>
            </a:extLst>
          </p:cNvPr>
          <p:cNvSpPr>
            <a:spLocks noGrp="1"/>
          </p:cNvSpPr>
          <p:nvPr>
            <p:ph type="title"/>
          </p:nvPr>
        </p:nvSpPr>
        <p:spPr/>
        <p:txBody>
          <a:bodyPr>
            <a:normAutofit fontScale="90000"/>
          </a:bodyPr>
          <a:lstStyle/>
          <a:p>
            <a:br>
              <a:rPr lang="en-GB" dirty="0"/>
            </a:br>
            <a:r>
              <a:rPr lang="en-GB" dirty="0"/>
              <a:t>User Functions with Return Values: return</a:t>
            </a:r>
            <a:br>
              <a:rPr lang="en-GB" dirty="0"/>
            </a:br>
            <a:endParaRPr lang="en-CH" dirty="0"/>
          </a:p>
        </p:txBody>
      </p:sp>
      <p:sp>
        <p:nvSpPr>
          <p:cNvPr id="3" name="Content Placeholder 2">
            <a:extLst>
              <a:ext uri="{FF2B5EF4-FFF2-40B4-BE49-F238E27FC236}">
                <a16:creationId xmlns:a16="http://schemas.microsoft.com/office/drawing/2014/main" id="{C0B70FFD-D40E-95BE-55CA-05CA969B1A13}"/>
              </a:ext>
            </a:extLst>
          </p:cNvPr>
          <p:cNvSpPr>
            <a:spLocks noGrp="1"/>
          </p:cNvSpPr>
          <p:nvPr>
            <p:ph idx="1"/>
          </p:nvPr>
        </p:nvSpPr>
        <p:spPr/>
        <p:txBody>
          <a:bodyPr/>
          <a:lstStyle/>
          <a:p>
            <a:r>
              <a:rPr lang="en-GB" dirty="0"/>
              <a:t>So far we have worked with functions that printed something, but that did not return a value. </a:t>
            </a:r>
          </a:p>
          <a:p>
            <a:r>
              <a:rPr lang="en-GB" dirty="0"/>
              <a:t>Functions that return a value use the </a:t>
            </a:r>
            <a:r>
              <a:rPr lang="en-GB" b="1" dirty="0">
                <a:solidFill>
                  <a:schemeClr val="accent2">
                    <a:lumMod val="60000"/>
                    <a:lumOff val="40000"/>
                  </a:schemeClr>
                </a:solidFill>
              </a:rPr>
              <a:t>return </a:t>
            </a:r>
            <a:r>
              <a:rPr lang="en-GB" dirty="0"/>
              <a:t>keyword</a:t>
            </a:r>
          </a:p>
          <a:p>
            <a:pPr marL="0" indent="0">
              <a:buNone/>
            </a:pPr>
            <a:endParaRPr lang="en-GB" dirty="0"/>
          </a:p>
          <a:p>
            <a:pPr marL="0" indent="0">
              <a:buNone/>
            </a:pPr>
            <a:endParaRPr lang="en-CH" dirty="0"/>
          </a:p>
        </p:txBody>
      </p:sp>
      <p:pic>
        <p:nvPicPr>
          <p:cNvPr id="7" name="Picture 6" descr="Graphical user interface, text, application&#10;&#10;Description automatically generated">
            <a:extLst>
              <a:ext uri="{FF2B5EF4-FFF2-40B4-BE49-F238E27FC236}">
                <a16:creationId xmlns:a16="http://schemas.microsoft.com/office/drawing/2014/main" id="{17B547A2-17EB-A80B-C324-CC0A461B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650" y="3115730"/>
            <a:ext cx="9533978" cy="2819251"/>
          </a:xfrm>
          <a:prstGeom prst="rect">
            <a:avLst/>
          </a:prstGeom>
        </p:spPr>
      </p:pic>
    </p:spTree>
    <p:extLst>
      <p:ext uri="{BB962C8B-B14F-4D97-AF65-F5344CB8AC3E}">
        <p14:creationId xmlns:p14="http://schemas.microsoft.com/office/powerpoint/2010/main" val="1316422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A6192-5255-0249-D211-C7EDD2BD1143}"/>
              </a:ext>
            </a:extLst>
          </p:cNvPr>
          <p:cNvSpPr>
            <a:spLocks noGrp="1"/>
          </p:cNvSpPr>
          <p:nvPr>
            <p:ph type="title"/>
          </p:nvPr>
        </p:nvSpPr>
        <p:spPr/>
        <p:txBody>
          <a:bodyPr/>
          <a:lstStyle/>
          <a:p>
            <a:r>
              <a:rPr lang="en-GB" dirty="0"/>
              <a:t>Boolean Return Values</a:t>
            </a:r>
            <a:endParaRPr lang="en-CH" dirty="0"/>
          </a:p>
        </p:txBody>
      </p:sp>
      <p:sp>
        <p:nvSpPr>
          <p:cNvPr id="3" name="Content Placeholder 2">
            <a:extLst>
              <a:ext uri="{FF2B5EF4-FFF2-40B4-BE49-F238E27FC236}">
                <a16:creationId xmlns:a16="http://schemas.microsoft.com/office/drawing/2014/main" id="{376677A6-D19D-AA06-4364-6F9247F99811}"/>
              </a:ext>
            </a:extLst>
          </p:cNvPr>
          <p:cNvSpPr>
            <a:spLocks noGrp="1"/>
          </p:cNvSpPr>
          <p:nvPr>
            <p:ph idx="1"/>
          </p:nvPr>
        </p:nvSpPr>
        <p:spPr/>
        <p:txBody>
          <a:bodyPr/>
          <a:lstStyle/>
          <a:p>
            <a:r>
              <a:rPr lang="en-GB" dirty="0"/>
              <a:t>The functions can return a </a:t>
            </a:r>
            <a:r>
              <a:rPr lang="en-GB" dirty="0" err="1"/>
              <a:t>boolean</a:t>
            </a:r>
            <a:r>
              <a:rPr lang="en-GB" dirty="0"/>
              <a:t> value (True, False)</a:t>
            </a:r>
          </a:p>
          <a:p>
            <a:r>
              <a:rPr lang="en-GB" dirty="0"/>
              <a:t>The function name should be formulated as a yes/no question</a:t>
            </a:r>
          </a:p>
          <a:p>
            <a:endParaRPr lang="en-GB" dirty="0"/>
          </a:p>
          <a:p>
            <a:pPr marL="0" indent="0">
              <a:buNone/>
            </a:pPr>
            <a:endParaRPr lang="en-CH" dirty="0"/>
          </a:p>
        </p:txBody>
      </p:sp>
      <p:pic>
        <p:nvPicPr>
          <p:cNvPr id="5" name="Picture 4" descr="Graphical user interface, text, application&#10;&#10;Description automatically generated">
            <a:extLst>
              <a:ext uri="{FF2B5EF4-FFF2-40B4-BE49-F238E27FC236}">
                <a16:creationId xmlns:a16="http://schemas.microsoft.com/office/drawing/2014/main" id="{A408C0A8-D751-C58C-0EBA-93FBA46451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998" y="3073360"/>
            <a:ext cx="10857070" cy="3238540"/>
          </a:xfrm>
          <a:prstGeom prst="rect">
            <a:avLst/>
          </a:prstGeom>
        </p:spPr>
      </p:pic>
      <p:sp>
        <p:nvSpPr>
          <p:cNvPr id="6" name="TextBox 5">
            <a:extLst>
              <a:ext uri="{FF2B5EF4-FFF2-40B4-BE49-F238E27FC236}">
                <a16:creationId xmlns:a16="http://schemas.microsoft.com/office/drawing/2014/main" id="{EA720011-3FCB-7D9C-6A52-57DA7B966FBA}"/>
              </a:ext>
            </a:extLst>
          </p:cNvPr>
          <p:cNvSpPr txBox="1"/>
          <p:nvPr/>
        </p:nvSpPr>
        <p:spPr>
          <a:xfrm>
            <a:off x="8605520" y="1690688"/>
            <a:ext cx="12598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9343410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DFF458FD-3C87-671B-D075-D11FE4479A0B}"/>
              </a:ext>
            </a:extLst>
          </p:cNvPr>
          <p:cNvSpPr>
            <a:spLocks noGrp="1"/>
          </p:cNvSpPr>
          <p:nvPr>
            <p:ph type="title"/>
          </p:nvPr>
        </p:nvSpPr>
        <p:spPr>
          <a:xfrm>
            <a:off x="3327722" y="777240"/>
            <a:ext cx="5782804" cy="2493876"/>
          </a:xfrm>
        </p:spPr>
        <p:txBody>
          <a:bodyPr anchor="b">
            <a:normAutofit/>
          </a:bodyPr>
          <a:lstStyle/>
          <a:p>
            <a:pPr algn="ctr"/>
            <a:r>
              <a:rPr lang="en-GB" sz="4400" dirty="0"/>
              <a:t>2. Control Flow</a:t>
            </a:r>
            <a:endParaRPr lang="en-CH" sz="4400" dirty="0"/>
          </a:p>
        </p:txBody>
      </p:sp>
      <p:sp>
        <p:nvSpPr>
          <p:cNvPr id="3" name="Content Placeholder 2">
            <a:extLst>
              <a:ext uri="{FF2B5EF4-FFF2-40B4-BE49-F238E27FC236}">
                <a16:creationId xmlns:a16="http://schemas.microsoft.com/office/drawing/2014/main" id="{9AAC3D8D-5A89-C28E-FD04-BFC108E76206}"/>
              </a:ext>
            </a:extLst>
          </p:cNvPr>
          <p:cNvSpPr>
            <a:spLocks noGrp="1"/>
          </p:cNvSpPr>
          <p:nvPr>
            <p:ph idx="1"/>
          </p:nvPr>
        </p:nvSpPr>
        <p:spPr>
          <a:xfrm>
            <a:off x="3327722" y="3429000"/>
            <a:ext cx="5782804" cy="2333562"/>
          </a:xfrm>
        </p:spPr>
        <p:txBody>
          <a:bodyPr anchor="t">
            <a:normAutofit/>
          </a:bodyPr>
          <a:lstStyle/>
          <a:p>
            <a:pPr algn="ctr"/>
            <a:r>
              <a:rPr lang="en-GB" sz="1800" dirty="0"/>
              <a:t>Conditionals (if/else/</a:t>
            </a:r>
            <a:r>
              <a:rPr lang="en-GB" sz="1800" dirty="0" err="1"/>
              <a:t>elif</a:t>
            </a:r>
            <a:r>
              <a:rPr lang="en-GB" sz="1800" dirty="0"/>
              <a:t>)</a:t>
            </a:r>
          </a:p>
          <a:p>
            <a:pPr algn="ctr"/>
            <a:r>
              <a:rPr lang="en-GB" sz="1800" dirty="0"/>
              <a:t>Iteration (for/while)</a:t>
            </a:r>
          </a:p>
          <a:p>
            <a:pPr algn="ctr"/>
            <a:endParaRPr lang="en-CH" sz="1800" dirty="0"/>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4496933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F8E18AC-903E-4B46-8CC0-FE20E612C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DEE38FB-0763-470C-8A5E-44456B513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488F0528-DBA2-1BD8-16D7-48A8A3878CF2}"/>
              </a:ext>
            </a:extLst>
          </p:cNvPr>
          <p:cNvSpPr>
            <a:spLocks noGrp="1"/>
          </p:cNvSpPr>
          <p:nvPr>
            <p:ph type="title"/>
          </p:nvPr>
        </p:nvSpPr>
        <p:spPr>
          <a:xfrm>
            <a:off x="777240" y="777240"/>
            <a:ext cx="4606280" cy="2493876"/>
          </a:xfrm>
        </p:spPr>
        <p:txBody>
          <a:bodyPr anchor="b">
            <a:normAutofit/>
          </a:bodyPr>
          <a:lstStyle/>
          <a:p>
            <a:r>
              <a:rPr lang="en-US" sz="4400" dirty="0"/>
              <a:t>Conditionals: </a:t>
            </a:r>
            <a:r>
              <a:rPr lang="en-US" sz="4400" b="1" dirty="0">
                <a:solidFill>
                  <a:schemeClr val="accent2">
                    <a:lumMod val="60000"/>
                    <a:lumOff val="40000"/>
                  </a:schemeClr>
                </a:solidFill>
              </a:rPr>
              <a:t>if/else/</a:t>
            </a:r>
            <a:r>
              <a:rPr lang="en-US" sz="4400" b="1" dirty="0" err="1">
                <a:solidFill>
                  <a:schemeClr val="accent2">
                    <a:lumMod val="60000"/>
                    <a:lumOff val="40000"/>
                  </a:schemeClr>
                </a:solidFill>
              </a:rPr>
              <a:t>elif</a:t>
            </a:r>
            <a:br>
              <a:rPr lang="en-US" sz="4400" dirty="0"/>
            </a:br>
            <a:endParaRPr lang="en-CH" sz="4400" dirty="0"/>
          </a:p>
        </p:txBody>
      </p:sp>
      <p:sp>
        <p:nvSpPr>
          <p:cNvPr id="8" name="Content Placeholder 7">
            <a:extLst>
              <a:ext uri="{FF2B5EF4-FFF2-40B4-BE49-F238E27FC236}">
                <a16:creationId xmlns:a16="http://schemas.microsoft.com/office/drawing/2014/main" id="{3F54BF75-93E2-CCE0-0769-0DE34FA9CD86}"/>
              </a:ext>
            </a:extLst>
          </p:cNvPr>
          <p:cNvSpPr>
            <a:spLocks noGrp="1"/>
          </p:cNvSpPr>
          <p:nvPr>
            <p:ph idx="1"/>
          </p:nvPr>
        </p:nvSpPr>
        <p:spPr>
          <a:xfrm>
            <a:off x="777239" y="3327801"/>
            <a:ext cx="5882093" cy="2849162"/>
          </a:xfrm>
        </p:spPr>
        <p:txBody>
          <a:bodyPr anchor="t">
            <a:normAutofit/>
          </a:bodyPr>
          <a:lstStyle/>
          <a:p>
            <a:pPr marL="0" indent="0">
              <a:buNone/>
            </a:pPr>
            <a:r>
              <a:rPr lang="en-GB" sz="2400" b="1" dirty="0">
                <a:solidFill>
                  <a:schemeClr val="accent2">
                    <a:lumMod val="60000"/>
                    <a:lumOff val="40000"/>
                  </a:schemeClr>
                </a:solidFill>
              </a:rPr>
              <a:t>if</a:t>
            </a:r>
          </a:p>
          <a:p>
            <a:r>
              <a:rPr lang="en-GB" sz="1800" dirty="0"/>
              <a:t>The expression </a:t>
            </a:r>
            <a:r>
              <a:rPr lang="en-GB" sz="1800" b="1" dirty="0">
                <a:solidFill>
                  <a:schemeClr val="accent2">
                    <a:lumMod val="60000"/>
                    <a:lumOff val="40000"/>
                  </a:schemeClr>
                </a:solidFill>
              </a:rPr>
              <a:t>if</a:t>
            </a:r>
            <a:r>
              <a:rPr lang="en-GB" sz="1800" dirty="0"/>
              <a:t> defines a condition</a:t>
            </a:r>
          </a:p>
          <a:p>
            <a:r>
              <a:rPr lang="en-GB" sz="1800" dirty="0"/>
              <a:t>If the condition is true, subsequent statements will be     executed</a:t>
            </a:r>
          </a:p>
          <a:p>
            <a:r>
              <a:rPr lang="en-GB" sz="1800" dirty="0"/>
              <a:t>If the condition is false, subsequent statements will not be executed</a:t>
            </a:r>
          </a:p>
          <a:p>
            <a:r>
              <a:rPr lang="en-GB" sz="1800" dirty="0"/>
              <a:t>There has to be at least one statement after the condition</a:t>
            </a:r>
            <a:endParaRPr lang="en-US" sz="1800" dirty="0"/>
          </a:p>
        </p:txBody>
      </p:sp>
      <p:sp>
        <p:nvSpPr>
          <p:cNvPr id="15" name="Oval 1">
            <a:extLst>
              <a:ext uri="{FF2B5EF4-FFF2-40B4-BE49-F238E27FC236}">
                <a16:creationId xmlns:a16="http://schemas.microsoft.com/office/drawing/2014/main" id="{F1D6E6C0-11C7-4A38-BD12-80741960B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decorative circles">
            <a:extLst>
              <a:ext uri="{FF2B5EF4-FFF2-40B4-BE49-F238E27FC236}">
                <a16:creationId xmlns:a16="http://schemas.microsoft.com/office/drawing/2014/main" id="{2B16E781-E64A-4007-B0F1-5A50135A42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18" name="Oval 17">
              <a:extLst>
                <a:ext uri="{FF2B5EF4-FFF2-40B4-BE49-F238E27FC236}">
                  <a16:creationId xmlns:a16="http://schemas.microsoft.com/office/drawing/2014/main" id="{6F5849D6-7C1F-435A-8BEB-2A37173B6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C6C5D90-0568-4F1C-9392-536D4E32E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069E425-421F-469A-9C32-9FB5C16E5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C31A526-345A-4A63-BA59-FF91204E9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27432B5-3C17-4415-B09A-67FCBD636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0E4DDCC-A5A9-4365-876A-7992F2CF4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A5DB42D-36BB-41F6-A512-3AFDD33AD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03F45BD-67A0-4732-B626-9ECB4B18E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Online Media 3" title="Bill Gates explains IF &amp; IF/ELSE statements">
            <a:hlinkClick r:id="" action="ppaction://media"/>
            <a:extLst>
              <a:ext uri="{FF2B5EF4-FFF2-40B4-BE49-F238E27FC236}">
                <a16:creationId xmlns:a16="http://schemas.microsoft.com/office/drawing/2014/main" id="{E0969B03-8A4B-7961-4BD5-FF1BE0B66BB6}"/>
              </a:ext>
            </a:extLst>
          </p:cNvPr>
          <p:cNvPicPr>
            <a:picLocks noRot="1" noChangeAspect="1"/>
          </p:cNvPicPr>
          <p:nvPr>
            <a:videoFile r:link="rId1"/>
          </p:nvPr>
        </p:nvPicPr>
        <p:blipFill>
          <a:blip r:embed="rId3"/>
          <a:stretch>
            <a:fillRect/>
          </a:stretch>
        </p:blipFill>
        <p:spPr>
          <a:xfrm>
            <a:off x="7425422" y="2447223"/>
            <a:ext cx="3475314" cy="1963552"/>
          </a:xfrm>
          <a:prstGeom prst="rect">
            <a:avLst/>
          </a:prstGeom>
        </p:spPr>
      </p:pic>
    </p:spTree>
    <p:extLst>
      <p:ext uri="{BB962C8B-B14F-4D97-AF65-F5344CB8AC3E}">
        <p14:creationId xmlns:p14="http://schemas.microsoft.com/office/powerpoint/2010/main" val="13280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09E93-5BEF-C832-DFD2-3544D9AF4406}"/>
              </a:ext>
            </a:extLst>
          </p:cNvPr>
          <p:cNvSpPr>
            <a:spLocks noGrp="1"/>
          </p:cNvSpPr>
          <p:nvPr>
            <p:ph type="title"/>
          </p:nvPr>
        </p:nvSpPr>
        <p:spPr/>
        <p:txBody>
          <a:bodyPr/>
          <a:lstStyle/>
          <a:p>
            <a:r>
              <a:rPr lang="en-GB" b="1" dirty="0"/>
              <a:t>Tips for this course</a:t>
            </a:r>
            <a:endParaRPr lang="en-CH" b="1" dirty="0"/>
          </a:p>
        </p:txBody>
      </p:sp>
      <p:sp>
        <p:nvSpPr>
          <p:cNvPr id="3" name="Content Placeholder 2">
            <a:extLst>
              <a:ext uri="{FF2B5EF4-FFF2-40B4-BE49-F238E27FC236}">
                <a16:creationId xmlns:a16="http://schemas.microsoft.com/office/drawing/2014/main" id="{79C63843-C05E-C8D0-E887-0E68CC25AACD}"/>
              </a:ext>
            </a:extLst>
          </p:cNvPr>
          <p:cNvSpPr>
            <a:spLocks noGrp="1"/>
          </p:cNvSpPr>
          <p:nvPr>
            <p:ph idx="1"/>
          </p:nvPr>
        </p:nvSpPr>
        <p:spPr/>
        <p:txBody>
          <a:bodyPr/>
          <a:lstStyle/>
          <a:p>
            <a:r>
              <a:rPr lang="en-GB" dirty="0"/>
              <a:t>It is always allowed to ask questions.</a:t>
            </a:r>
          </a:p>
          <a:p>
            <a:r>
              <a:rPr lang="en-GB" dirty="0"/>
              <a:t>Everyday after class I will ask for your feedback: understanding your learning needs is very important to improve our class!</a:t>
            </a:r>
          </a:p>
          <a:p>
            <a:r>
              <a:rPr lang="en-GB" dirty="0"/>
              <a:t>Try to write yourself the Python scripts instead of copy-pasting.</a:t>
            </a:r>
          </a:p>
          <a:p>
            <a:r>
              <a:rPr lang="en-GB" dirty="0"/>
              <a:t>Don´t be afraid of making mistakes </a:t>
            </a:r>
            <a:r>
              <a:rPr lang="en-GB" dirty="0">
                <a:sym typeface="Wingdings" panose="05000000000000000000" pitchFamily="2" charset="2"/>
              </a:rPr>
              <a:t></a:t>
            </a:r>
          </a:p>
          <a:p>
            <a:r>
              <a:rPr lang="en-GB" dirty="0">
                <a:sym typeface="Wingdings" panose="05000000000000000000" pitchFamily="2" charset="2"/>
              </a:rPr>
              <a:t>Experiment and modify existing code</a:t>
            </a:r>
          </a:p>
          <a:p>
            <a:r>
              <a:rPr lang="en-GB" dirty="0">
                <a:sym typeface="Wingdings" panose="05000000000000000000" pitchFamily="2" charset="2"/>
              </a:rPr>
              <a:t>Use google and stack overflow (</a:t>
            </a:r>
            <a:r>
              <a:rPr lang="en-GB" dirty="0">
                <a:sym typeface="Wingdings" panose="05000000000000000000" pitchFamily="2" charset="2"/>
                <a:hlinkClick r:id="rId2"/>
              </a:rPr>
              <a:t>https://stackoverflow.com/</a:t>
            </a:r>
            <a:r>
              <a:rPr lang="en-GB" dirty="0">
                <a:sym typeface="Wingdings" panose="05000000000000000000" pitchFamily="2" charset="2"/>
              </a:rPr>
              <a:t>)</a:t>
            </a:r>
          </a:p>
          <a:p>
            <a:r>
              <a:rPr lang="en-GB" dirty="0">
                <a:sym typeface="Wingdings" panose="05000000000000000000" pitchFamily="2" charset="2"/>
              </a:rPr>
              <a:t>Use language models (I particularly like this one: </a:t>
            </a:r>
            <a:r>
              <a:rPr lang="en-GB" dirty="0">
                <a:sym typeface="Wingdings" panose="05000000000000000000" pitchFamily="2" charset="2"/>
                <a:hlinkClick r:id="rId3"/>
              </a:rPr>
              <a:t>https://www.perplexity.ai/</a:t>
            </a:r>
            <a:r>
              <a:rPr lang="en-GB" dirty="0">
                <a:sym typeface="Wingdings" panose="05000000000000000000" pitchFamily="2" charset="2"/>
              </a:rPr>
              <a:t>) </a:t>
            </a:r>
          </a:p>
          <a:p>
            <a:r>
              <a:rPr lang="en-GB" b="1" dirty="0">
                <a:sym typeface="Wingdings" panose="05000000000000000000" pitchFamily="2" charset="2"/>
              </a:rPr>
              <a:t>Try to have fun! </a:t>
            </a:r>
            <a:endParaRPr lang="en-GB" b="1" dirty="0"/>
          </a:p>
          <a:p>
            <a:endParaRPr lang="en-CH" dirty="0"/>
          </a:p>
        </p:txBody>
      </p:sp>
    </p:spTree>
    <p:extLst>
      <p:ext uri="{BB962C8B-B14F-4D97-AF65-F5344CB8AC3E}">
        <p14:creationId xmlns:p14="http://schemas.microsoft.com/office/powerpoint/2010/main" val="30835724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D0A58347-6296-1C38-41AE-AF1711E782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3759" y="1198881"/>
            <a:ext cx="9438165" cy="5252248"/>
          </a:xfrm>
        </p:spPr>
      </p:pic>
      <p:sp>
        <p:nvSpPr>
          <p:cNvPr id="6" name="TextBox 5">
            <a:extLst>
              <a:ext uri="{FF2B5EF4-FFF2-40B4-BE49-F238E27FC236}">
                <a16:creationId xmlns:a16="http://schemas.microsoft.com/office/drawing/2014/main" id="{207AA661-4BD3-6F74-40A5-B3453E3F0CF6}"/>
              </a:ext>
            </a:extLst>
          </p:cNvPr>
          <p:cNvSpPr txBox="1"/>
          <p:nvPr/>
        </p:nvSpPr>
        <p:spPr>
          <a:xfrm>
            <a:off x="7731760" y="579120"/>
            <a:ext cx="13614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7059564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4688-3A79-AC36-AF26-88976F23EA29}"/>
              </a:ext>
            </a:extLst>
          </p:cNvPr>
          <p:cNvSpPr>
            <a:spLocks noGrp="1"/>
          </p:cNvSpPr>
          <p:nvPr>
            <p:ph type="title"/>
          </p:nvPr>
        </p:nvSpPr>
        <p:spPr/>
        <p:txBody>
          <a:bodyPr/>
          <a:lstStyle/>
          <a:p>
            <a:r>
              <a:rPr lang="en-GB" dirty="0"/>
              <a:t>Else </a:t>
            </a:r>
            <a:endParaRPr lang="en-CH" dirty="0"/>
          </a:p>
        </p:txBody>
      </p:sp>
      <p:sp>
        <p:nvSpPr>
          <p:cNvPr id="3" name="Content Placeholder 2">
            <a:extLst>
              <a:ext uri="{FF2B5EF4-FFF2-40B4-BE49-F238E27FC236}">
                <a16:creationId xmlns:a16="http://schemas.microsoft.com/office/drawing/2014/main" id="{C95A4819-0C5A-11AE-A00C-D60C19568BD1}"/>
              </a:ext>
            </a:extLst>
          </p:cNvPr>
          <p:cNvSpPr>
            <a:spLocks noGrp="1"/>
          </p:cNvSpPr>
          <p:nvPr>
            <p:ph idx="1"/>
          </p:nvPr>
        </p:nvSpPr>
        <p:spPr/>
        <p:txBody>
          <a:bodyPr/>
          <a:lstStyle/>
          <a:p>
            <a:r>
              <a:rPr lang="en-GB" dirty="0"/>
              <a:t>Expression else is executed if the if condition is false</a:t>
            </a:r>
          </a:p>
          <a:p>
            <a:r>
              <a:rPr lang="en-GB" dirty="0"/>
              <a:t>Can only be used in combination with an if expression</a:t>
            </a:r>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36ADD02B-4532-DCCC-1810-CB8F51BB77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838" y="2847741"/>
            <a:ext cx="9968431" cy="3234630"/>
          </a:xfrm>
          <a:prstGeom prst="rect">
            <a:avLst/>
          </a:prstGeom>
        </p:spPr>
      </p:pic>
      <p:sp>
        <p:nvSpPr>
          <p:cNvPr id="6" name="TextBox 5">
            <a:extLst>
              <a:ext uri="{FF2B5EF4-FFF2-40B4-BE49-F238E27FC236}">
                <a16:creationId xmlns:a16="http://schemas.microsoft.com/office/drawing/2014/main" id="{454805D4-28F1-C1CF-1197-8BCF31E10431}"/>
              </a:ext>
            </a:extLst>
          </p:cNvPr>
          <p:cNvSpPr txBox="1"/>
          <p:nvPr/>
        </p:nvSpPr>
        <p:spPr>
          <a:xfrm>
            <a:off x="7305040" y="775629"/>
            <a:ext cx="134112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1094793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5425-F223-467E-8721-E91C761CB861}"/>
              </a:ext>
            </a:extLst>
          </p:cNvPr>
          <p:cNvSpPr>
            <a:spLocks noGrp="1"/>
          </p:cNvSpPr>
          <p:nvPr>
            <p:ph type="title"/>
          </p:nvPr>
        </p:nvSpPr>
        <p:spPr/>
        <p:txBody>
          <a:bodyPr/>
          <a:lstStyle/>
          <a:p>
            <a:r>
              <a:rPr lang="en-GB" dirty="0"/>
              <a:t>Let’s practice!</a:t>
            </a:r>
            <a:endParaRPr lang="en-CH" dirty="0"/>
          </a:p>
        </p:txBody>
      </p:sp>
      <p:pic>
        <p:nvPicPr>
          <p:cNvPr id="5" name="Content Placeholder 4" descr="Graphical user interface, text, application&#10;&#10;Description automatically generated">
            <a:extLst>
              <a:ext uri="{FF2B5EF4-FFF2-40B4-BE49-F238E27FC236}">
                <a16:creationId xmlns:a16="http://schemas.microsoft.com/office/drawing/2014/main" id="{9069CD34-DE04-273C-E12F-AB78890606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8668" y="2394473"/>
            <a:ext cx="10933815" cy="2664873"/>
          </a:xfrm>
        </p:spPr>
      </p:pic>
      <p:sp>
        <p:nvSpPr>
          <p:cNvPr id="6" name="TextBox 5">
            <a:extLst>
              <a:ext uri="{FF2B5EF4-FFF2-40B4-BE49-F238E27FC236}">
                <a16:creationId xmlns:a16="http://schemas.microsoft.com/office/drawing/2014/main" id="{275DFEA6-CD79-2C09-BBF1-E394B1AAF73C}"/>
              </a:ext>
            </a:extLst>
          </p:cNvPr>
          <p:cNvSpPr txBox="1"/>
          <p:nvPr/>
        </p:nvSpPr>
        <p:spPr>
          <a:xfrm>
            <a:off x="7477760" y="1371600"/>
            <a:ext cx="130048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8283985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85381-7D82-00E2-6961-DFE8C31450CB}"/>
              </a:ext>
            </a:extLst>
          </p:cNvPr>
          <p:cNvSpPr>
            <a:spLocks noGrp="1"/>
          </p:cNvSpPr>
          <p:nvPr>
            <p:ph type="title"/>
          </p:nvPr>
        </p:nvSpPr>
        <p:spPr/>
        <p:txBody>
          <a:bodyPr/>
          <a:lstStyle/>
          <a:p>
            <a:r>
              <a:rPr lang="en-GB" dirty="0"/>
              <a:t>Chained Conditionals</a:t>
            </a:r>
            <a:endParaRPr lang="en-CH" dirty="0"/>
          </a:p>
        </p:txBody>
      </p:sp>
      <p:sp>
        <p:nvSpPr>
          <p:cNvPr id="3" name="Content Placeholder 2">
            <a:extLst>
              <a:ext uri="{FF2B5EF4-FFF2-40B4-BE49-F238E27FC236}">
                <a16:creationId xmlns:a16="http://schemas.microsoft.com/office/drawing/2014/main" id="{4266AF7A-2258-6CD0-19C1-FBF2CA7C5DAC}"/>
              </a:ext>
            </a:extLst>
          </p:cNvPr>
          <p:cNvSpPr>
            <a:spLocks noGrp="1"/>
          </p:cNvSpPr>
          <p:nvPr>
            <p:ph idx="1"/>
          </p:nvPr>
        </p:nvSpPr>
        <p:spPr/>
        <p:txBody>
          <a:bodyPr/>
          <a:lstStyle/>
          <a:p>
            <a:r>
              <a:rPr lang="en-GB" b="1" dirty="0" err="1">
                <a:solidFill>
                  <a:schemeClr val="accent2">
                    <a:lumMod val="60000"/>
                    <a:lumOff val="40000"/>
                  </a:schemeClr>
                </a:solidFill>
              </a:rPr>
              <a:t>elif</a:t>
            </a:r>
            <a:r>
              <a:rPr lang="en-GB" dirty="0"/>
              <a:t> is used to combine multiple conditions</a:t>
            </a:r>
          </a:p>
          <a:p>
            <a:r>
              <a:rPr lang="en-GB" dirty="0"/>
              <a:t>The else expression is executed when neither if nor any of the </a:t>
            </a:r>
            <a:r>
              <a:rPr lang="en-GB" dirty="0" err="1"/>
              <a:t>elifs</a:t>
            </a:r>
            <a:r>
              <a:rPr lang="en-GB" dirty="0"/>
              <a:t> is true.</a:t>
            </a:r>
          </a:p>
          <a:p>
            <a:r>
              <a:rPr lang="en-GB" dirty="0"/>
              <a:t>Any number of </a:t>
            </a:r>
            <a:r>
              <a:rPr lang="en-GB" dirty="0" err="1"/>
              <a:t>elif</a:t>
            </a:r>
            <a:r>
              <a:rPr lang="en-GB" dirty="0"/>
              <a:t> expressions can be used but only one if and one else.</a:t>
            </a:r>
          </a:p>
          <a:p>
            <a:endParaRPr lang="en-GB" dirty="0"/>
          </a:p>
          <a:p>
            <a:pPr marL="0" indent="0">
              <a:buNone/>
            </a:pPr>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F7D00AB8-15EB-A4E5-B3F3-0E60450E4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607" y="3162300"/>
            <a:ext cx="11142743" cy="2882900"/>
          </a:xfrm>
          <a:prstGeom prst="rect">
            <a:avLst/>
          </a:prstGeom>
        </p:spPr>
      </p:pic>
      <p:sp>
        <p:nvSpPr>
          <p:cNvPr id="6" name="TextBox 5">
            <a:extLst>
              <a:ext uri="{FF2B5EF4-FFF2-40B4-BE49-F238E27FC236}">
                <a16:creationId xmlns:a16="http://schemas.microsoft.com/office/drawing/2014/main" id="{7D5B8837-F021-3D66-5E71-4FBE259BC134}"/>
              </a:ext>
            </a:extLst>
          </p:cNvPr>
          <p:cNvSpPr txBox="1"/>
          <p:nvPr/>
        </p:nvSpPr>
        <p:spPr>
          <a:xfrm>
            <a:off x="8696960" y="1209040"/>
            <a:ext cx="13106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
        <p:nvSpPr>
          <p:cNvPr id="4" name="TextBox 3">
            <a:extLst>
              <a:ext uri="{FF2B5EF4-FFF2-40B4-BE49-F238E27FC236}">
                <a16:creationId xmlns:a16="http://schemas.microsoft.com/office/drawing/2014/main" id="{F227C2EE-9CDA-07C1-E7EE-4EB19EA0F648}"/>
              </a:ext>
            </a:extLst>
          </p:cNvPr>
          <p:cNvSpPr txBox="1"/>
          <p:nvPr/>
        </p:nvSpPr>
        <p:spPr>
          <a:xfrm>
            <a:off x="476488" y="6262042"/>
            <a:ext cx="7946152" cy="461665"/>
          </a:xfrm>
          <a:prstGeom prst="rect">
            <a:avLst/>
          </a:prstGeom>
          <a:noFill/>
        </p:spPr>
        <p:txBody>
          <a:bodyPr wrap="square" rtlCol="0">
            <a:spAutoFit/>
          </a:bodyPr>
          <a:lstStyle/>
          <a:p>
            <a:r>
              <a:rPr lang="en-GB" sz="1200" dirty="0">
                <a:hlinkClick r:id="rId3">
                  <a:extLst>
                    <a:ext uri="{A12FA001-AC4F-418D-AE19-62706E023703}">
                      <ahyp:hlinkClr xmlns:ahyp="http://schemas.microsoft.com/office/drawing/2018/hyperlinkcolor" val="tx"/>
                    </a:ext>
                  </a:extLst>
                </a:hlinkClick>
              </a:rPr>
              <a:t>Have a look at string </a:t>
            </a:r>
            <a:r>
              <a:rPr lang="en-GB" sz="1200" dirty="0" err="1">
                <a:hlinkClick r:id="rId3">
                  <a:extLst>
                    <a:ext uri="{A12FA001-AC4F-418D-AE19-62706E023703}">
                      <ahyp:hlinkClr xmlns:ahyp="http://schemas.microsoft.com/office/drawing/2018/hyperlinkcolor" val="tx"/>
                    </a:ext>
                  </a:extLst>
                </a:hlinkClick>
              </a:rPr>
              <a:t>formaters</a:t>
            </a:r>
            <a:r>
              <a:rPr lang="en-GB" sz="1200" dirty="0">
                <a:hlinkClick r:id="rId3">
                  <a:extLst>
                    <a:ext uri="{A12FA001-AC4F-418D-AE19-62706E023703}">
                      <ahyp:hlinkClr xmlns:ahyp="http://schemas.microsoft.com/office/drawing/2018/hyperlinkcolor" val="tx"/>
                    </a:ext>
                  </a:extLst>
                </a:hlinkClick>
              </a:rPr>
              <a:t> in here: </a:t>
            </a:r>
          </a:p>
          <a:p>
            <a:r>
              <a:rPr lang="en-GB" sz="1200" dirty="0">
                <a:solidFill>
                  <a:srgbClr val="F55D5D"/>
                </a:solidFill>
                <a:hlinkClick r:id="rId3">
                  <a:extLst>
                    <a:ext uri="{A12FA001-AC4F-418D-AE19-62706E023703}">
                      <ahyp:hlinkClr xmlns:ahyp="http://schemas.microsoft.com/office/drawing/2018/hyperlinkcolor" val="tx"/>
                    </a:ext>
                  </a:extLst>
                </a:hlinkClick>
              </a:rPr>
              <a:t>https://realpython.com/python-string-formatting/</a:t>
            </a:r>
            <a:r>
              <a:rPr lang="en-GB" sz="1200" dirty="0"/>
              <a:t> </a:t>
            </a:r>
            <a:endParaRPr lang="LID4096" sz="1200" dirty="0"/>
          </a:p>
        </p:txBody>
      </p:sp>
    </p:spTree>
    <p:extLst>
      <p:ext uri="{BB962C8B-B14F-4D97-AF65-F5344CB8AC3E}">
        <p14:creationId xmlns:p14="http://schemas.microsoft.com/office/powerpoint/2010/main" val="35699552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8DBC-7854-E594-6BA6-A8973C24748E}"/>
              </a:ext>
            </a:extLst>
          </p:cNvPr>
          <p:cNvSpPr>
            <a:spLocks noGrp="1"/>
          </p:cNvSpPr>
          <p:nvPr>
            <p:ph type="title"/>
          </p:nvPr>
        </p:nvSpPr>
        <p:spPr/>
        <p:txBody>
          <a:bodyPr/>
          <a:lstStyle/>
          <a:p>
            <a:r>
              <a:rPr lang="en-GB" dirty="0"/>
              <a:t>Nested Conditionals</a:t>
            </a:r>
            <a:endParaRPr lang="en-CH" dirty="0"/>
          </a:p>
        </p:txBody>
      </p:sp>
      <p:sp>
        <p:nvSpPr>
          <p:cNvPr id="3" name="Content Placeholder 2">
            <a:extLst>
              <a:ext uri="{FF2B5EF4-FFF2-40B4-BE49-F238E27FC236}">
                <a16:creationId xmlns:a16="http://schemas.microsoft.com/office/drawing/2014/main" id="{958F49ED-E217-A7EE-0FF5-703C121D4CE4}"/>
              </a:ext>
            </a:extLst>
          </p:cNvPr>
          <p:cNvSpPr>
            <a:spLocks noGrp="1"/>
          </p:cNvSpPr>
          <p:nvPr>
            <p:ph idx="1"/>
          </p:nvPr>
        </p:nvSpPr>
        <p:spPr/>
        <p:txBody>
          <a:bodyPr/>
          <a:lstStyle/>
          <a:p>
            <a:r>
              <a:rPr lang="en-GB" dirty="0"/>
              <a:t>Conditionals can be nested</a:t>
            </a:r>
          </a:p>
          <a:p>
            <a:pPr marL="0" indent="0">
              <a:buNone/>
            </a:pPr>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FDD311F9-EBF7-9B7B-A2B3-87089F4F2F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64" y="2659117"/>
            <a:ext cx="10121225" cy="2058975"/>
          </a:xfrm>
          <a:prstGeom prst="rect">
            <a:avLst/>
          </a:prstGeom>
        </p:spPr>
      </p:pic>
      <p:sp>
        <p:nvSpPr>
          <p:cNvPr id="6" name="TextBox 5">
            <a:extLst>
              <a:ext uri="{FF2B5EF4-FFF2-40B4-BE49-F238E27FC236}">
                <a16:creationId xmlns:a16="http://schemas.microsoft.com/office/drawing/2014/main" id="{0328CA0E-C311-8AD2-0467-CE17717EC84B}"/>
              </a:ext>
            </a:extLst>
          </p:cNvPr>
          <p:cNvSpPr txBox="1"/>
          <p:nvPr/>
        </p:nvSpPr>
        <p:spPr>
          <a:xfrm>
            <a:off x="7620000" y="1524000"/>
            <a:ext cx="132080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28684723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81B54-0F87-7AB7-F4E6-FB466364591E}"/>
              </a:ext>
            </a:extLst>
          </p:cNvPr>
          <p:cNvSpPr>
            <a:spLocks noGrp="1"/>
          </p:cNvSpPr>
          <p:nvPr>
            <p:ph type="title"/>
          </p:nvPr>
        </p:nvSpPr>
        <p:spPr/>
        <p:txBody>
          <a:bodyPr/>
          <a:lstStyle/>
          <a:p>
            <a:r>
              <a:rPr lang="en-GB" dirty="0"/>
              <a:t>Nested Conditionals</a:t>
            </a:r>
            <a:endParaRPr lang="en-CH" dirty="0"/>
          </a:p>
        </p:txBody>
      </p:sp>
      <p:sp>
        <p:nvSpPr>
          <p:cNvPr id="3" name="Content Placeholder 2">
            <a:extLst>
              <a:ext uri="{FF2B5EF4-FFF2-40B4-BE49-F238E27FC236}">
                <a16:creationId xmlns:a16="http://schemas.microsoft.com/office/drawing/2014/main" id="{FEBD170B-5517-2A24-2FE6-0B8A02370458}"/>
              </a:ext>
            </a:extLst>
          </p:cNvPr>
          <p:cNvSpPr>
            <a:spLocks noGrp="1"/>
          </p:cNvSpPr>
          <p:nvPr>
            <p:ph idx="1"/>
          </p:nvPr>
        </p:nvSpPr>
        <p:spPr/>
        <p:txBody>
          <a:bodyPr/>
          <a:lstStyle/>
          <a:p>
            <a:r>
              <a:rPr lang="en-GB" dirty="0"/>
              <a:t>Deep nesting can be difficult to read.</a:t>
            </a:r>
          </a:p>
          <a:p>
            <a:r>
              <a:rPr lang="en-GB" dirty="0"/>
              <a:t>Use </a:t>
            </a:r>
            <a:r>
              <a:rPr lang="en-GB" b="1" dirty="0">
                <a:solidFill>
                  <a:schemeClr val="accent2">
                    <a:lumMod val="60000"/>
                    <a:lumOff val="40000"/>
                  </a:schemeClr>
                </a:solidFill>
              </a:rPr>
              <a:t>and </a:t>
            </a:r>
            <a:r>
              <a:rPr lang="en-GB" dirty="0"/>
              <a:t>to combine conditionals.</a:t>
            </a:r>
            <a:endParaRPr lang="en-CH" dirty="0"/>
          </a:p>
        </p:txBody>
      </p:sp>
      <p:pic>
        <p:nvPicPr>
          <p:cNvPr id="7" name="Picture 6" descr="Graphical user interface, application, Teams&#10;&#10;Description automatically generated">
            <a:extLst>
              <a:ext uri="{FF2B5EF4-FFF2-40B4-BE49-F238E27FC236}">
                <a16:creationId xmlns:a16="http://schemas.microsoft.com/office/drawing/2014/main" id="{114F5C2A-C486-04E3-DCB7-A019467E8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 y="3125525"/>
            <a:ext cx="10141742" cy="2510821"/>
          </a:xfrm>
          <a:prstGeom prst="rect">
            <a:avLst/>
          </a:prstGeom>
        </p:spPr>
      </p:pic>
      <p:sp>
        <p:nvSpPr>
          <p:cNvPr id="8" name="TextBox 7">
            <a:extLst>
              <a:ext uri="{FF2B5EF4-FFF2-40B4-BE49-F238E27FC236}">
                <a16:creationId xmlns:a16="http://schemas.microsoft.com/office/drawing/2014/main" id="{C4110BE1-E7E6-7896-8DFE-9AD9B8732AE3}"/>
              </a:ext>
            </a:extLst>
          </p:cNvPr>
          <p:cNvSpPr txBox="1"/>
          <p:nvPr/>
        </p:nvSpPr>
        <p:spPr>
          <a:xfrm>
            <a:off x="8107680" y="1690688"/>
            <a:ext cx="144272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7729706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C686C-D0BB-F204-7AC5-E9A8BABC259C}"/>
              </a:ext>
            </a:extLst>
          </p:cNvPr>
          <p:cNvSpPr>
            <a:spLocks noGrp="1"/>
          </p:cNvSpPr>
          <p:nvPr>
            <p:ph type="title"/>
          </p:nvPr>
        </p:nvSpPr>
        <p:spPr/>
        <p:txBody>
          <a:bodyPr/>
          <a:lstStyle/>
          <a:p>
            <a:r>
              <a:rPr lang="en-GB" dirty="0"/>
              <a:t>Booleans in Conditional Statements</a:t>
            </a:r>
            <a:endParaRPr lang="en-CH" dirty="0"/>
          </a:p>
        </p:txBody>
      </p:sp>
      <p:sp>
        <p:nvSpPr>
          <p:cNvPr id="3" name="Content Placeholder 2">
            <a:extLst>
              <a:ext uri="{FF2B5EF4-FFF2-40B4-BE49-F238E27FC236}">
                <a16:creationId xmlns:a16="http://schemas.microsoft.com/office/drawing/2014/main" id="{9A04B53D-3884-F4D9-86D3-2D259332C9E9}"/>
              </a:ext>
            </a:extLst>
          </p:cNvPr>
          <p:cNvSpPr>
            <a:spLocks noGrp="1"/>
          </p:cNvSpPr>
          <p:nvPr>
            <p:ph idx="1"/>
          </p:nvPr>
        </p:nvSpPr>
        <p:spPr/>
        <p:txBody>
          <a:bodyPr/>
          <a:lstStyle/>
          <a:p>
            <a:pPr marL="0" indent="0">
              <a:buNone/>
            </a:pPr>
            <a:r>
              <a:rPr lang="en-GB" b="1" dirty="0">
                <a:solidFill>
                  <a:schemeClr val="accent2">
                    <a:lumMod val="60000"/>
                    <a:lumOff val="40000"/>
                  </a:schemeClr>
                </a:solidFill>
              </a:rPr>
              <a:t>not</a:t>
            </a:r>
          </a:p>
          <a:p>
            <a:r>
              <a:rPr lang="en-GB" dirty="0"/>
              <a:t>Negation, inverts the </a:t>
            </a:r>
            <a:r>
              <a:rPr lang="en-GB" dirty="0" err="1"/>
              <a:t>boolean</a:t>
            </a:r>
            <a:r>
              <a:rPr lang="en-GB" dirty="0"/>
              <a:t>.</a:t>
            </a:r>
          </a:p>
          <a:p>
            <a:r>
              <a:rPr lang="en-GB" dirty="0"/>
              <a:t>not True -&gt; becomes False</a:t>
            </a:r>
          </a:p>
          <a:p>
            <a:r>
              <a:rPr lang="en-GB" dirty="0"/>
              <a:t>not False -&gt; becomes True</a:t>
            </a:r>
          </a:p>
          <a:p>
            <a:endParaRPr lang="en-GB" dirty="0"/>
          </a:p>
          <a:p>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CD86C453-167A-6697-C25C-C2F0A10341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183" y="3773738"/>
            <a:ext cx="10099700" cy="2206246"/>
          </a:xfrm>
          <a:prstGeom prst="rect">
            <a:avLst/>
          </a:prstGeom>
        </p:spPr>
      </p:pic>
      <p:sp>
        <p:nvSpPr>
          <p:cNvPr id="6" name="TextBox 5">
            <a:extLst>
              <a:ext uri="{FF2B5EF4-FFF2-40B4-BE49-F238E27FC236}">
                <a16:creationId xmlns:a16="http://schemas.microsoft.com/office/drawing/2014/main" id="{7488760B-1B9A-160F-BBD5-77A6656E2BB0}"/>
              </a:ext>
            </a:extLst>
          </p:cNvPr>
          <p:cNvSpPr txBox="1"/>
          <p:nvPr/>
        </p:nvSpPr>
        <p:spPr>
          <a:xfrm>
            <a:off x="8260080" y="2092960"/>
            <a:ext cx="127000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1929013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10">
            <a:extLst>
              <a:ext uri="{FF2B5EF4-FFF2-40B4-BE49-F238E27FC236}">
                <a16:creationId xmlns:a16="http://schemas.microsoft.com/office/drawing/2014/main" id="{4F8E18AC-903E-4B46-8CC0-FE20E612C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12">
            <a:extLst>
              <a:ext uri="{FF2B5EF4-FFF2-40B4-BE49-F238E27FC236}">
                <a16:creationId xmlns:a16="http://schemas.microsoft.com/office/drawing/2014/main" id="{3DEE38FB-0763-470C-8A5E-44456B513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08196E5D-9984-3036-83A5-721EC6E4149A}"/>
              </a:ext>
            </a:extLst>
          </p:cNvPr>
          <p:cNvSpPr>
            <a:spLocks noGrp="1"/>
          </p:cNvSpPr>
          <p:nvPr>
            <p:ph type="title"/>
          </p:nvPr>
        </p:nvSpPr>
        <p:spPr>
          <a:xfrm>
            <a:off x="777240" y="777240"/>
            <a:ext cx="4606280" cy="2493876"/>
          </a:xfrm>
        </p:spPr>
        <p:txBody>
          <a:bodyPr anchor="b">
            <a:normAutofit/>
          </a:bodyPr>
          <a:lstStyle/>
          <a:p>
            <a:r>
              <a:rPr lang="en-GB" sz="4400" dirty="0"/>
              <a:t>Iteration: for/while</a:t>
            </a:r>
            <a:endParaRPr lang="en-CH" sz="4400" dirty="0"/>
          </a:p>
        </p:txBody>
      </p:sp>
      <p:sp>
        <p:nvSpPr>
          <p:cNvPr id="8" name="Content Placeholder 7">
            <a:extLst>
              <a:ext uri="{FF2B5EF4-FFF2-40B4-BE49-F238E27FC236}">
                <a16:creationId xmlns:a16="http://schemas.microsoft.com/office/drawing/2014/main" id="{87F38D40-4B31-560B-807A-72C4E501F1E0}"/>
              </a:ext>
            </a:extLst>
          </p:cNvPr>
          <p:cNvSpPr>
            <a:spLocks noGrp="1"/>
          </p:cNvSpPr>
          <p:nvPr>
            <p:ph idx="1"/>
          </p:nvPr>
        </p:nvSpPr>
        <p:spPr>
          <a:xfrm>
            <a:off x="777240" y="3428999"/>
            <a:ext cx="4606280" cy="2747963"/>
          </a:xfrm>
        </p:spPr>
        <p:txBody>
          <a:bodyPr anchor="t">
            <a:normAutofit/>
          </a:bodyPr>
          <a:lstStyle/>
          <a:p>
            <a:r>
              <a:rPr lang="en-GB" sz="1800" dirty="0"/>
              <a:t>Iterations are used to repeat statements</a:t>
            </a:r>
          </a:p>
          <a:p>
            <a:r>
              <a:rPr lang="en-GB" sz="1800" dirty="0"/>
              <a:t>There are two expressions for iterations</a:t>
            </a:r>
          </a:p>
          <a:p>
            <a:pPr marL="0" indent="0">
              <a:buNone/>
            </a:pPr>
            <a:r>
              <a:rPr lang="en-GB" sz="1800" dirty="0"/>
              <a:t>              </a:t>
            </a:r>
            <a:r>
              <a:rPr lang="en-GB" sz="1800" b="1" dirty="0">
                <a:solidFill>
                  <a:schemeClr val="accent2">
                    <a:lumMod val="60000"/>
                    <a:lumOff val="40000"/>
                  </a:schemeClr>
                </a:solidFill>
              </a:rPr>
              <a:t> • while</a:t>
            </a:r>
          </a:p>
          <a:p>
            <a:pPr marL="0" indent="0">
              <a:buNone/>
            </a:pPr>
            <a:r>
              <a:rPr lang="en-GB" sz="1800" b="1" dirty="0">
                <a:solidFill>
                  <a:schemeClr val="accent2">
                    <a:lumMod val="60000"/>
                    <a:lumOff val="40000"/>
                  </a:schemeClr>
                </a:solidFill>
              </a:rPr>
              <a:t>               • for</a:t>
            </a:r>
          </a:p>
          <a:p>
            <a:r>
              <a:rPr lang="en-GB" sz="1800" b="1" dirty="0">
                <a:solidFill>
                  <a:schemeClr val="accent2">
                    <a:lumMod val="60000"/>
                    <a:lumOff val="40000"/>
                  </a:schemeClr>
                </a:solidFill>
              </a:rPr>
              <a:t>For: </a:t>
            </a:r>
            <a:r>
              <a:rPr lang="en-GB" sz="1800" dirty="0"/>
              <a:t>since it is often necessary to operate through lists and other data types, there is a special expression for this.</a:t>
            </a:r>
            <a:endParaRPr lang="en-US" sz="1800" dirty="0"/>
          </a:p>
        </p:txBody>
      </p:sp>
      <p:sp>
        <p:nvSpPr>
          <p:cNvPr id="54" name="Oval 1">
            <a:extLst>
              <a:ext uri="{FF2B5EF4-FFF2-40B4-BE49-F238E27FC236}">
                <a16:creationId xmlns:a16="http://schemas.microsoft.com/office/drawing/2014/main" id="{F1D6E6C0-11C7-4A38-BD12-80741960B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decorative circles">
            <a:extLst>
              <a:ext uri="{FF2B5EF4-FFF2-40B4-BE49-F238E27FC236}">
                <a16:creationId xmlns:a16="http://schemas.microsoft.com/office/drawing/2014/main" id="{2B16E781-E64A-4007-B0F1-5A50135A42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56" name="Oval 17">
              <a:extLst>
                <a:ext uri="{FF2B5EF4-FFF2-40B4-BE49-F238E27FC236}">
                  <a16:creationId xmlns:a16="http://schemas.microsoft.com/office/drawing/2014/main" id="{6F5849D6-7C1F-435A-8BEB-2A37173B6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18">
              <a:extLst>
                <a:ext uri="{FF2B5EF4-FFF2-40B4-BE49-F238E27FC236}">
                  <a16:creationId xmlns:a16="http://schemas.microsoft.com/office/drawing/2014/main" id="{9C6C5D90-0568-4F1C-9392-536D4E32E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19">
              <a:extLst>
                <a:ext uri="{FF2B5EF4-FFF2-40B4-BE49-F238E27FC236}">
                  <a16:creationId xmlns:a16="http://schemas.microsoft.com/office/drawing/2014/main" id="{E069E425-421F-469A-9C32-9FB5C16E5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20">
              <a:extLst>
                <a:ext uri="{FF2B5EF4-FFF2-40B4-BE49-F238E27FC236}">
                  <a16:creationId xmlns:a16="http://schemas.microsoft.com/office/drawing/2014/main" id="{4C31A526-345A-4A63-BA59-FF91204E9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21">
              <a:extLst>
                <a:ext uri="{FF2B5EF4-FFF2-40B4-BE49-F238E27FC236}">
                  <a16:creationId xmlns:a16="http://schemas.microsoft.com/office/drawing/2014/main" id="{F27432B5-3C17-4415-B09A-67FCBD636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22">
              <a:extLst>
                <a:ext uri="{FF2B5EF4-FFF2-40B4-BE49-F238E27FC236}">
                  <a16:creationId xmlns:a16="http://schemas.microsoft.com/office/drawing/2014/main" id="{90E4DDCC-A5A9-4365-876A-7992F2CF4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23">
              <a:extLst>
                <a:ext uri="{FF2B5EF4-FFF2-40B4-BE49-F238E27FC236}">
                  <a16:creationId xmlns:a16="http://schemas.microsoft.com/office/drawing/2014/main" id="{BA5DB42D-36BB-41F6-A512-3AFDD33AD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24">
              <a:extLst>
                <a:ext uri="{FF2B5EF4-FFF2-40B4-BE49-F238E27FC236}">
                  <a16:creationId xmlns:a16="http://schemas.microsoft.com/office/drawing/2014/main" id="{E03F45BD-67A0-4732-B626-9ECB4B18E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Online Media 3" title="Python For Loops - Programming for Beginners">
            <a:hlinkClick r:id="" action="ppaction://media"/>
            <a:extLst>
              <a:ext uri="{FF2B5EF4-FFF2-40B4-BE49-F238E27FC236}">
                <a16:creationId xmlns:a16="http://schemas.microsoft.com/office/drawing/2014/main" id="{507A8AAA-764F-2B55-48CE-884DC0B20046}"/>
              </a:ext>
            </a:extLst>
          </p:cNvPr>
          <p:cNvPicPr>
            <a:picLocks noRot="1" noChangeAspect="1"/>
          </p:cNvPicPr>
          <p:nvPr>
            <a:videoFile r:link="rId1"/>
          </p:nvPr>
        </p:nvPicPr>
        <p:blipFill>
          <a:blip r:embed="rId3"/>
          <a:stretch>
            <a:fillRect/>
          </a:stretch>
        </p:blipFill>
        <p:spPr>
          <a:xfrm>
            <a:off x="7425422" y="2447223"/>
            <a:ext cx="3475314" cy="1963552"/>
          </a:xfrm>
          <a:prstGeom prst="rect">
            <a:avLst/>
          </a:prstGeom>
        </p:spPr>
      </p:pic>
      <p:sp>
        <p:nvSpPr>
          <p:cNvPr id="5" name="TextBox 4">
            <a:extLst>
              <a:ext uri="{FF2B5EF4-FFF2-40B4-BE49-F238E27FC236}">
                <a16:creationId xmlns:a16="http://schemas.microsoft.com/office/drawing/2014/main" id="{AB214F81-ECD2-110D-AD29-C70EFD7CF181}"/>
              </a:ext>
            </a:extLst>
          </p:cNvPr>
          <p:cNvSpPr txBox="1"/>
          <p:nvPr/>
        </p:nvSpPr>
        <p:spPr>
          <a:xfrm>
            <a:off x="8412480" y="4754880"/>
            <a:ext cx="1148080" cy="307777"/>
          </a:xfrm>
          <a:prstGeom prst="rect">
            <a:avLst/>
          </a:prstGeom>
          <a:noFill/>
        </p:spPr>
        <p:txBody>
          <a:bodyPr wrap="square" rtlCol="0">
            <a:spAutoFit/>
          </a:bodyPr>
          <a:lstStyle/>
          <a:p>
            <a:r>
              <a:rPr lang="en-GB" sz="1400" dirty="0"/>
              <a:t>Until 2:12</a:t>
            </a:r>
            <a:endParaRPr lang="en-CH" sz="1400" dirty="0"/>
          </a:p>
        </p:txBody>
      </p:sp>
    </p:spTree>
    <p:extLst>
      <p:ext uri="{BB962C8B-B14F-4D97-AF65-F5344CB8AC3E}">
        <p14:creationId xmlns:p14="http://schemas.microsoft.com/office/powerpoint/2010/main" val="303695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E6FC0-1910-34AB-6506-D964872928CC}"/>
              </a:ext>
            </a:extLst>
          </p:cNvPr>
          <p:cNvSpPr>
            <a:spLocks noGrp="1"/>
          </p:cNvSpPr>
          <p:nvPr>
            <p:ph type="title"/>
          </p:nvPr>
        </p:nvSpPr>
        <p:spPr/>
        <p:txBody>
          <a:bodyPr/>
          <a:lstStyle/>
          <a:p>
            <a:r>
              <a:rPr lang="en-GB" dirty="0"/>
              <a:t>For loops</a:t>
            </a:r>
            <a:endParaRPr lang="en-CH" dirty="0"/>
          </a:p>
        </p:txBody>
      </p:sp>
      <p:pic>
        <p:nvPicPr>
          <p:cNvPr id="5" name="Content Placeholder 4" descr="Graphical user interface, application, email&#10;&#10;Description automatically generated">
            <a:extLst>
              <a:ext uri="{FF2B5EF4-FFF2-40B4-BE49-F238E27FC236}">
                <a16:creationId xmlns:a16="http://schemas.microsoft.com/office/drawing/2014/main" id="{6B5999F3-AB64-2233-AA4A-651A50F7B0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9165" y="2296160"/>
            <a:ext cx="10573268" cy="2588584"/>
          </a:xfrm>
        </p:spPr>
      </p:pic>
      <p:sp>
        <p:nvSpPr>
          <p:cNvPr id="6" name="TextBox 5">
            <a:extLst>
              <a:ext uri="{FF2B5EF4-FFF2-40B4-BE49-F238E27FC236}">
                <a16:creationId xmlns:a16="http://schemas.microsoft.com/office/drawing/2014/main" id="{316CD04D-677F-08BF-CB13-0CE8C1091311}"/>
              </a:ext>
            </a:extLst>
          </p:cNvPr>
          <p:cNvSpPr txBox="1"/>
          <p:nvPr/>
        </p:nvSpPr>
        <p:spPr>
          <a:xfrm>
            <a:off x="7782560" y="1432560"/>
            <a:ext cx="1249680" cy="369332"/>
          </a:xfrm>
          <a:prstGeom prst="rect">
            <a:avLst/>
          </a:prstGeom>
          <a:solidFill>
            <a:schemeClr val="accent2"/>
          </a:solidFill>
        </p:spPr>
        <p:txBody>
          <a:bodyPr wrap="square" rtlCol="0">
            <a:spAutoFit/>
          </a:bodyPr>
          <a:lstStyle/>
          <a:p>
            <a:r>
              <a:rPr lang="en-GB" dirty="0">
                <a:solidFill>
                  <a:schemeClr val="bg1"/>
                </a:solidFill>
              </a:rPr>
              <a:t>Live coding</a:t>
            </a:r>
            <a:endParaRPr lang="en-CH" dirty="0">
              <a:solidFill>
                <a:schemeClr val="bg1"/>
              </a:solidFill>
            </a:endParaRPr>
          </a:p>
        </p:txBody>
      </p:sp>
    </p:spTree>
    <p:extLst>
      <p:ext uri="{BB962C8B-B14F-4D97-AF65-F5344CB8AC3E}">
        <p14:creationId xmlns:p14="http://schemas.microsoft.com/office/powerpoint/2010/main" val="26749104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8E18AC-903E-4B46-8CC0-FE20E612C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DEE38FB-0763-470C-8A5E-44456B513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8B2DB6F4-741D-B156-585F-D683A7D14D4C}"/>
              </a:ext>
            </a:extLst>
          </p:cNvPr>
          <p:cNvSpPr>
            <a:spLocks noGrp="1"/>
          </p:cNvSpPr>
          <p:nvPr>
            <p:ph type="title"/>
          </p:nvPr>
        </p:nvSpPr>
        <p:spPr>
          <a:xfrm>
            <a:off x="777240" y="777240"/>
            <a:ext cx="4606280" cy="2493876"/>
          </a:xfrm>
        </p:spPr>
        <p:txBody>
          <a:bodyPr anchor="b">
            <a:normAutofit/>
          </a:bodyPr>
          <a:lstStyle/>
          <a:p>
            <a:r>
              <a:rPr lang="es-ES" sz="4400" dirty="0"/>
              <a:t>  </a:t>
            </a:r>
            <a:r>
              <a:rPr lang="es-ES" sz="4400" dirty="0" err="1"/>
              <a:t>While</a:t>
            </a:r>
            <a:r>
              <a:rPr lang="es-ES" sz="4400" dirty="0"/>
              <a:t> </a:t>
            </a:r>
            <a:r>
              <a:rPr lang="es-ES" sz="4400" dirty="0" err="1"/>
              <a:t>loops</a:t>
            </a:r>
            <a:endParaRPr lang="LID4096" sz="4400" dirty="0"/>
          </a:p>
        </p:txBody>
      </p:sp>
      <p:sp>
        <p:nvSpPr>
          <p:cNvPr id="3" name="Content Placeholder 2">
            <a:extLst>
              <a:ext uri="{FF2B5EF4-FFF2-40B4-BE49-F238E27FC236}">
                <a16:creationId xmlns:a16="http://schemas.microsoft.com/office/drawing/2014/main" id="{2846E34A-F264-EFD9-5A92-CD94D689ED9E}"/>
              </a:ext>
            </a:extLst>
          </p:cNvPr>
          <p:cNvSpPr>
            <a:spLocks noGrp="1"/>
          </p:cNvSpPr>
          <p:nvPr>
            <p:ph idx="1"/>
          </p:nvPr>
        </p:nvSpPr>
        <p:spPr>
          <a:xfrm>
            <a:off x="777240" y="3428999"/>
            <a:ext cx="4606280" cy="2747963"/>
          </a:xfrm>
        </p:spPr>
        <p:txBody>
          <a:bodyPr anchor="t">
            <a:normAutofit/>
          </a:bodyPr>
          <a:lstStyle/>
          <a:p>
            <a:r>
              <a:rPr lang="es-ES" sz="1800" dirty="0" err="1"/>
              <a:t>While</a:t>
            </a:r>
            <a:r>
              <a:rPr lang="es-ES" sz="1800" dirty="0"/>
              <a:t> </a:t>
            </a:r>
            <a:r>
              <a:rPr lang="es-ES" sz="1800" dirty="0" err="1"/>
              <a:t>loops</a:t>
            </a:r>
            <a:r>
              <a:rPr lang="es-ES" sz="1800" dirty="0"/>
              <a:t> are </a:t>
            </a:r>
            <a:r>
              <a:rPr lang="es-ES" sz="1800" dirty="0" err="1"/>
              <a:t>used</a:t>
            </a:r>
            <a:r>
              <a:rPr lang="es-ES" sz="1800" dirty="0"/>
              <a:t> </a:t>
            </a:r>
            <a:r>
              <a:rPr lang="es-ES" sz="1800" dirty="0" err="1"/>
              <a:t>to</a:t>
            </a:r>
            <a:r>
              <a:rPr lang="es-ES" sz="1800" dirty="0"/>
              <a:t> </a:t>
            </a:r>
            <a:r>
              <a:rPr lang="es-ES" sz="1800" dirty="0" err="1"/>
              <a:t>execute</a:t>
            </a:r>
            <a:r>
              <a:rPr lang="es-ES" sz="1800" dirty="0"/>
              <a:t> a set </a:t>
            </a:r>
            <a:r>
              <a:rPr lang="es-ES" sz="1800" dirty="0" err="1"/>
              <a:t>of</a:t>
            </a:r>
            <a:r>
              <a:rPr lang="es-ES" sz="1800" dirty="0"/>
              <a:t> </a:t>
            </a:r>
            <a:r>
              <a:rPr lang="es-ES" sz="1800" dirty="0" err="1"/>
              <a:t>statements</a:t>
            </a:r>
            <a:r>
              <a:rPr lang="es-ES" sz="1800" dirty="0"/>
              <a:t> as </a:t>
            </a:r>
            <a:r>
              <a:rPr lang="es-ES" sz="1800" dirty="0" err="1"/>
              <a:t>long</a:t>
            </a:r>
            <a:r>
              <a:rPr lang="es-ES" sz="1800" dirty="0"/>
              <a:t> as a </a:t>
            </a:r>
            <a:r>
              <a:rPr lang="es-ES" sz="1800" dirty="0" err="1"/>
              <a:t>condition</a:t>
            </a:r>
            <a:r>
              <a:rPr lang="es-ES" sz="1800" dirty="0"/>
              <a:t> </a:t>
            </a:r>
            <a:r>
              <a:rPr lang="es-ES" sz="1800" dirty="0" err="1"/>
              <a:t>is</a:t>
            </a:r>
            <a:r>
              <a:rPr lang="es-ES" sz="1800" dirty="0"/>
              <a:t> true.</a:t>
            </a:r>
            <a:endParaRPr lang="LID4096" sz="1800" dirty="0"/>
          </a:p>
        </p:txBody>
      </p:sp>
      <p:sp>
        <p:nvSpPr>
          <p:cNvPr id="13" name="Oval 1">
            <a:extLst>
              <a:ext uri="{FF2B5EF4-FFF2-40B4-BE49-F238E27FC236}">
                <a16:creationId xmlns:a16="http://schemas.microsoft.com/office/drawing/2014/main" id="{F1D6E6C0-11C7-4A38-BD12-80741960B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decorative circles">
            <a:extLst>
              <a:ext uri="{FF2B5EF4-FFF2-40B4-BE49-F238E27FC236}">
                <a16:creationId xmlns:a16="http://schemas.microsoft.com/office/drawing/2014/main" id="{2B16E781-E64A-4007-B0F1-5A50135A42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16" name="Oval 15">
              <a:extLst>
                <a:ext uri="{FF2B5EF4-FFF2-40B4-BE49-F238E27FC236}">
                  <a16:creationId xmlns:a16="http://schemas.microsoft.com/office/drawing/2014/main" id="{6F5849D6-7C1F-435A-8BEB-2A37173B6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C6C5D90-0568-4F1C-9392-536D4E32E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069E425-421F-469A-9C32-9FB5C16E5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C31A526-345A-4A63-BA59-FF91204E9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27432B5-3C17-4415-B09A-67FCBD636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0E4DDCC-A5A9-4365-876A-7992F2CF4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A5DB42D-36BB-41F6-A512-3AFDD33AD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03F45BD-67A0-4732-B626-9ECB4B18E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Online Media 3" title="While Loops and For Loops in Python | Learning Python for Beginners | Code with Kylie #6">
            <a:hlinkClick r:id="" action="ppaction://media"/>
            <a:extLst>
              <a:ext uri="{FF2B5EF4-FFF2-40B4-BE49-F238E27FC236}">
                <a16:creationId xmlns:a16="http://schemas.microsoft.com/office/drawing/2014/main" id="{E3BD0ECE-4FD7-920D-BDE9-6ABA25D364F2}"/>
              </a:ext>
            </a:extLst>
          </p:cNvPr>
          <p:cNvPicPr>
            <a:picLocks noRot="1" noChangeAspect="1"/>
          </p:cNvPicPr>
          <p:nvPr>
            <a:videoFile r:link="rId1"/>
          </p:nvPr>
        </p:nvPicPr>
        <p:blipFill>
          <a:blip r:embed="rId3"/>
          <a:stretch>
            <a:fillRect/>
          </a:stretch>
        </p:blipFill>
        <p:spPr>
          <a:xfrm>
            <a:off x="7163367" y="2205254"/>
            <a:ext cx="3813458" cy="2154603"/>
          </a:xfrm>
          <a:prstGeom prst="rect">
            <a:avLst/>
          </a:prstGeom>
        </p:spPr>
      </p:pic>
      <p:sp>
        <p:nvSpPr>
          <p:cNvPr id="5" name="TextBox 4">
            <a:extLst>
              <a:ext uri="{FF2B5EF4-FFF2-40B4-BE49-F238E27FC236}">
                <a16:creationId xmlns:a16="http://schemas.microsoft.com/office/drawing/2014/main" id="{1475DA9A-5B28-F616-5141-4ABBCD676DF1}"/>
              </a:ext>
            </a:extLst>
          </p:cNvPr>
          <p:cNvSpPr txBox="1"/>
          <p:nvPr/>
        </p:nvSpPr>
        <p:spPr>
          <a:xfrm>
            <a:off x="8051800" y="4529667"/>
            <a:ext cx="1532467" cy="307777"/>
          </a:xfrm>
          <a:prstGeom prst="rect">
            <a:avLst/>
          </a:prstGeom>
          <a:noFill/>
        </p:spPr>
        <p:txBody>
          <a:bodyPr wrap="square" rtlCol="0">
            <a:spAutoFit/>
          </a:bodyPr>
          <a:lstStyle/>
          <a:p>
            <a:r>
              <a:rPr lang="es-ES" sz="1400" dirty="0"/>
              <a:t>Minute 4:00</a:t>
            </a:r>
            <a:endParaRPr lang="LID4096" sz="1400" dirty="0"/>
          </a:p>
        </p:txBody>
      </p:sp>
    </p:spTree>
    <p:extLst>
      <p:ext uri="{BB962C8B-B14F-4D97-AF65-F5344CB8AC3E}">
        <p14:creationId xmlns:p14="http://schemas.microsoft.com/office/powerpoint/2010/main" val="352176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2"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5" name="Oval 12">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13">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14">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15">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6">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17">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8">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19">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20">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21">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22">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48" name="Freeform: Shape 23">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0" name="Freeform: Shape 24">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2" name="Oval 25">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4" name="Freeform: Shape 26">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29" name="Rectangle 28">
            <a:extLst>
              <a:ext uri="{FF2B5EF4-FFF2-40B4-BE49-F238E27FC236}">
                <a16:creationId xmlns:a16="http://schemas.microsoft.com/office/drawing/2014/main" id="{97AB4D1A-6270-4D15-9F1C-349AF05AF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2553057-9FF3-400D-90FC-4F8977343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33" name="Decorative Circles">
            <a:extLst>
              <a:ext uri="{FF2B5EF4-FFF2-40B4-BE49-F238E27FC236}">
                <a16:creationId xmlns:a16="http://schemas.microsoft.com/office/drawing/2014/main" id="{FFAB95AE-AE0F-4D82-A957-C1FE11C53B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56" name="Oval 33">
              <a:extLst>
                <a:ext uri="{FF2B5EF4-FFF2-40B4-BE49-F238E27FC236}">
                  <a16:creationId xmlns:a16="http://schemas.microsoft.com/office/drawing/2014/main" id="{1A5C0E34-833A-4A81-9A27-E03E0EB21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34">
              <a:extLst>
                <a:ext uri="{FF2B5EF4-FFF2-40B4-BE49-F238E27FC236}">
                  <a16:creationId xmlns:a16="http://schemas.microsoft.com/office/drawing/2014/main" id="{443D5840-78C4-4DDD-A239-29FC71B8D0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35">
              <a:extLst>
                <a:ext uri="{FF2B5EF4-FFF2-40B4-BE49-F238E27FC236}">
                  <a16:creationId xmlns:a16="http://schemas.microsoft.com/office/drawing/2014/main" id="{DEA2506C-4097-4C37-AB61-12712392E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3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37">
              <a:extLst>
                <a:ext uri="{FF2B5EF4-FFF2-40B4-BE49-F238E27FC236}">
                  <a16:creationId xmlns:a16="http://schemas.microsoft.com/office/drawing/2014/main" id="{3BA1AACA-257E-441B-837C-A7436CB2E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38">
              <a:extLst>
                <a:ext uri="{FF2B5EF4-FFF2-40B4-BE49-F238E27FC236}">
                  <a16:creationId xmlns:a16="http://schemas.microsoft.com/office/drawing/2014/main" id="{1AD1D194-BF30-4E78-B2C4-860ABCD58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39">
              <a:extLst>
                <a:ext uri="{FF2B5EF4-FFF2-40B4-BE49-F238E27FC236}">
                  <a16:creationId xmlns:a16="http://schemas.microsoft.com/office/drawing/2014/main" id="{351373E2-E4A1-406C-AAF4-2750E933F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40">
              <a:extLst>
                <a:ext uri="{FF2B5EF4-FFF2-40B4-BE49-F238E27FC236}">
                  <a16:creationId xmlns:a16="http://schemas.microsoft.com/office/drawing/2014/main" id="{71F67221-E5C0-4E62-9F4D-4E6FC8E73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Oval 2">
            <a:extLst>
              <a:ext uri="{FF2B5EF4-FFF2-40B4-BE49-F238E27FC236}">
                <a16:creationId xmlns:a16="http://schemas.microsoft.com/office/drawing/2014/main" id="{5D2FE535-33D9-4D08-9B67-47CF8CC7E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1">
            <a:extLst>
              <a:ext uri="{FF2B5EF4-FFF2-40B4-BE49-F238E27FC236}">
                <a16:creationId xmlns:a16="http://schemas.microsoft.com/office/drawing/2014/main" id="{1CB206CF-E798-414B-B6B6-2B6E96871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Graphic 46">
            <a:extLst>
              <a:ext uri="{FF2B5EF4-FFF2-40B4-BE49-F238E27FC236}">
                <a16:creationId xmlns:a16="http://schemas.microsoft.com/office/drawing/2014/main" id="{8A06537E-CB60-4703-A5FF-0C413BB017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631" t="30907" r="23362" b="17441"/>
          <a:stretch/>
        </p:blipFill>
        <p:spPr>
          <a:xfrm>
            <a:off x="9573575" y="-4327"/>
            <a:ext cx="2668147" cy="2375897"/>
          </a:xfrm>
          <a:prstGeom prst="rect">
            <a:avLst/>
          </a:prstGeom>
        </p:spPr>
      </p:pic>
      <p:sp>
        <p:nvSpPr>
          <p:cNvPr id="2" name="Title 1">
            <a:extLst>
              <a:ext uri="{FF2B5EF4-FFF2-40B4-BE49-F238E27FC236}">
                <a16:creationId xmlns:a16="http://schemas.microsoft.com/office/drawing/2014/main" id="{A4BDC44D-798E-0590-FEEE-BB03A14308EC}"/>
              </a:ext>
            </a:extLst>
          </p:cNvPr>
          <p:cNvSpPr>
            <a:spLocks noGrp="1"/>
          </p:cNvSpPr>
          <p:nvPr>
            <p:ph type="title"/>
          </p:nvPr>
        </p:nvSpPr>
        <p:spPr>
          <a:xfrm>
            <a:off x="2562606" y="1122363"/>
            <a:ext cx="7063739" cy="2387600"/>
          </a:xfrm>
        </p:spPr>
        <p:txBody>
          <a:bodyPr vert="horz" lIns="91440" tIns="45720" rIns="91440" bIns="45720" rtlCol="0" anchor="b">
            <a:normAutofit/>
          </a:bodyPr>
          <a:lstStyle/>
          <a:p>
            <a:pPr algn="ctr"/>
            <a:r>
              <a:rPr lang="en-US" dirty="0"/>
              <a:t>2. Introduction to programming</a:t>
            </a:r>
          </a:p>
        </p:txBody>
      </p:sp>
      <p:pic>
        <p:nvPicPr>
          <p:cNvPr id="49" name="Graphic 48">
            <a:extLst>
              <a:ext uri="{FF2B5EF4-FFF2-40B4-BE49-F238E27FC236}">
                <a16:creationId xmlns:a16="http://schemas.microsoft.com/office/drawing/2014/main" id="{7F427EE0-0478-4A7D-94D8-E51EE9ACB4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6399" y="319698"/>
            <a:ext cx="2037600" cy="2037600"/>
          </a:xfrm>
          <a:prstGeom prst="rect">
            <a:avLst/>
          </a:prstGeom>
        </p:spPr>
      </p:pic>
      <p:sp>
        <p:nvSpPr>
          <p:cNvPr id="51" name="Oval 3">
            <a:extLst>
              <a:ext uri="{FF2B5EF4-FFF2-40B4-BE49-F238E27FC236}">
                <a16:creationId xmlns:a16="http://schemas.microsoft.com/office/drawing/2014/main" id="{11C1B1CF-F716-4EA9-BB3A-85AE11437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Graphic 52">
            <a:extLst>
              <a:ext uri="{FF2B5EF4-FFF2-40B4-BE49-F238E27FC236}">
                <a16:creationId xmlns:a16="http://schemas.microsoft.com/office/drawing/2014/main" id="{37083F91-C28A-466E-A0D2-C510356BBB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55" name="Oval 4">
            <a:extLst>
              <a:ext uri="{FF2B5EF4-FFF2-40B4-BE49-F238E27FC236}">
                <a16:creationId xmlns:a16="http://schemas.microsoft.com/office/drawing/2014/main" id="{C5A4BEDA-180D-4F05-BED0-FCA62B717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3"/>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57" name="Graphic 56">
            <a:extLst>
              <a:ext uri="{FF2B5EF4-FFF2-40B4-BE49-F238E27FC236}">
                <a16:creationId xmlns:a16="http://schemas.microsoft.com/office/drawing/2014/main" id="{2CC0D334-814F-4E8B-846F-D4001B39A75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2606" t="11163" r="32354" b="30172"/>
          <a:stretch/>
        </p:blipFill>
        <p:spPr>
          <a:xfrm>
            <a:off x="9994790" y="4395253"/>
            <a:ext cx="2216879" cy="2462746"/>
          </a:xfrm>
          <a:prstGeom prst="rect">
            <a:avLst/>
          </a:prstGeom>
        </p:spPr>
      </p:pic>
    </p:spTree>
    <p:extLst>
      <p:ext uri="{BB962C8B-B14F-4D97-AF65-F5344CB8AC3E}">
        <p14:creationId xmlns:p14="http://schemas.microsoft.com/office/powerpoint/2010/main" val="1376802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9EC02-9CA7-306F-FF9C-C8363893577C}"/>
              </a:ext>
            </a:extLst>
          </p:cNvPr>
          <p:cNvSpPr>
            <a:spLocks noGrp="1"/>
          </p:cNvSpPr>
          <p:nvPr>
            <p:ph type="title"/>
          </p:nvPr>
        </p:nvSpPr>
        <p:spPr>
          <a:xfrm>
            <a:off x="777240" y="365125"/>
            <a:ext cx="10659110" cy="717441"/>
          </a:xfrm>
        </p:spPr>
        <p:txBody>
          <a:bodyPr>
            <a:normAutofit/>
          </a:bodyPr>
          <a:lstStyle/>
          <a:p>
            <a:r>
              <a:rPr lang="en-GB" sz="4000" dirty="0"/>
              <a:t>While</a:t>
            </a:r>
            <a:endParaRPr lang="en-CH" sz="4000" dirty="0"/>
          </a:p>
        </p:txBody>
      </p:sp>
      <p:sp>
        <p:nvSpPr>
          <p:cNvPr id="3" name="Content Placeholder 2">
            <a:extLst>
              <a:ext uri="{FF2B5EF4-FFF2-40B4-BE49-F238E27FC236}">
                <a16:creationId xmlns:a16="http://schemas.microsoft.com/office/drawing/2014/main" id="{BEDAE661-47B2-6D05-F6B5-CF9D1BA126E1}"/>
              </a:ext>
            </a:extLst>
          </p:cNvPr>
          <p:cNvSpPr>
            <a:spLocks noGrp="1"/>
          </p:cNvSpPr>
          <p:nvPr>
            <p:ph idx="1"/>
          </p:nvPr>
        </p:nvSpPr>
        <p:spPr>
          <a:xfrm>
            <a:off x="755650" y="1082566"/>
            <a:ext cx="10659110" cy="4351338"/>
          </a:xfrm>
        </p:spPr>
        <p:txBody>
          <a:bodyPr/>
          <a:lstStyle/>
          <a:p>
            <a:r>
              <a:rPr lang="en-GB" b="1" dirty="0">
                <a:solidFill>
                  <a:schemeClr val="accent2">
                    <a:lumMod val="60000"/>
                    <a:lumOff val="40000"/>
                  </a:schemeClr>
                </a:solidFill>
              </a:rPr>
              <a:t>While: </a:t>
            </a:r>
            <a:r>
              <a:rPr lang="en-GB" dirty="0"/>
              <a:t>as long as the condition of the while loop is True, the body of the loop gets executed.</a:t>
            </a:r>
          </a:p>
          <a:p>
            <a:r>
              <a:rPr lang="en-GB" dirty="0"/>
              <a:t>If the condition is False at the beginning, the body of the loop is never executed.</a:t>
            </a:r>
          </a:p>
          <a:p>
            <a:r>
              <a:rPr lang="en-GB" dirty="0"/>
              <a:t>If the variable that is used to check the condition of the while loop does not change, the loop will never terminate -&gt; infinite loop.</a:t>
            </a:r>
          </a:p>
          <a:p>
            <a:r>
              <a:rPr lang="en-GB" dirty="0"/>
              <a:t>Whether a while loop terminates can be hard to determine.</a:t>
            </a:r>
          </a:p>
          <a:p>
            <a:pPr marL="0" indent="0">
              <a:buNone/>
            </a:pPr>
            <a:endParaRPr lang="en-GB" dirty="0"/>
          </a:p>
          <a:p>
            <a:endParaRPr lang="en-CH" dirty="0"/>
          </a:p>
        </p:txBody>
      </p:sp>
      <p:pic>
        <p:nvPicPr>
          <p:cNvPr id="5" name="Picture 4" descr="Graphical user interface, text, application, email&#10;&#10;Description automatically generated">
            <a:extLst>
              <a:ext uri="{FF2B5EF4-FFF2-40B4-BE49-F238E27FC236}">
                <a16:creationId xmlns:a16="http://schemas.microsoft.com/office/drawing/2014/main" id="{4A0EC4D8-525B-C33B-318E-BBFBC410E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0550" y="2970294"/>
            <a:ext cx="6607532" cy="3887706"/>
          </a:xfrm>
          <a:prstGeom prst="rect">
            <a:avLst/>
          </a:prstGeom>
        </p:spPr>
      </p:pic>
      <p:sp>
        <p:nvSpPr>
          <p:cNvPr id="6" name="TextBox 5">
            <a:extLst>
              <a:ext uri="{FF2B5EF4-FFF2-40B4-BE49-F238E27FC236}">
                <a16:creationId xmlns:a16="http://schemas.microsoft.com/office/drawing/2014/main" id="{6360AC0E-4A33-0BB2-1970-4F44BDA721FD}"/>
              </a:ext>
            </a:extLst>
          </p:cNvPr>
          <p:cNvSpPr txBox="1"/>
          <p:nvPr/>
        </p:nvSpPr>
        <p:spPr>
          <a:xfrm>
            <a:off x="250992" y="5220544"/>
            <a:ext cx="1788160" cy="830997"/>
          </a:xfrm>
          <a:prstGeom prst="rect">
            <a:avLst/>
          </a:prstGeom>
          <a:noFill/>
        </p:spPr>
        <p:txBody>
          <a:bodyPr wrap="square" rtlCol="0">
            <a:spAutoFit/>
          </a:bodyPr>
          <a:lstStyle/>
          <a:p>
            <a:r>
              <a:rPr lang="en-GB" sz="1200" b="1" u="sng" dirty="0">
                <a:hlinkClick r:id="rId3"/>
              </a:rPr>
              <a:t>Reference: </a:t>
            </a:r>
            <a:r>
              <a:rPr lang="en-GB" sz="1200" dirty="0">
                <a:hlinkClick r:id="rId3"/>
              </a:rPr>
              <a:t>https://www.w3schools.com/python/python_while_loops.asp</a:t>
            </a:r>
            <a:r>
              <a:rPr lang="en-GB" sz="1200" dirty="0"/>
              <a:t> </a:t>
            </a:r>
            <a:endParaRPr lang="en-CH" sz="1200" dirty="0"/>
          </a:p>
        </p:txBody>
      </p:sp>
      <p:sp>
        <p:nvSpPr>
          <p:cNvPr id="7" name="TextBox 6">
            <a:extLst>
              <a:ext uri="{FF2B5EF4-FFF2-40B4-BE49-F238E27FC236}">
                <a16:creationId xmlns:a16="http://schemas.microsoft.com/office/drawing/2014/main" id="{2B088E74-4CC1-C03C-8927-BAD0F5D79096}"/>
              </a:ext>
            </a:extLst>
          </p:cNvPr>
          <p:cNvSpPr txBox="1"/>
          <p:nvPr/>
        </p:nvSpPr>
        <p:spPr>
          <a:xfrm>
            <a:off x="9885680" y="3159760"/>
            <a:ext cx="142240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8326382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F07E9-C229-8B4D-5305-3C258006C43A}"/>
              </a:ext>
            </a:extLst>
          </p:cNvPr>
          <p:cNvSpPr>
            <a:spLocks noGrp="1"/>
          </p:cNvSpPr>
          <p:nvPr>
            <p:ph type="title"/>
          </p:nvPr>
        </p:nvSpPr>
        <p:spPr/>
        <p:txBody>
          <a:bodyPr/>
          <a:lstStyle/>
          <a:p>
            <a:r>
              <a:rPr lang="en-GB" dirty="0"/>
              <a:t>While loops: list iteration</a:t>
            </a:r>
            <a:endParaRPr lang="en-CH" dirty="0"/>
          </a:p>
        </p:txBody>
      </p:sp>
      <p:sp>
        <p:nvSpPr>
          <p:cNvPr id="3" name="Content Placeholder 2">
            <a:extLst>
              <a:ext uri="{FF2B5EF4-FFF2-40B4-BE49-F238E27FC236}">
                <a16:creationId xmlns:a16="http://schemas.microsoft.com/office/drawing/2014/main" id="{661C3141-16DA-864E-0F78-D4C63F3CEDF0}"/>
              </a:ext>
            </a:extLst>
          </p:cNvPr>
          <p:cNvSpPr>
            <a:spLocks noGrp="1"/>
          </p:cNvSpPr>
          <p:nvPr>
            <p:ph idx="1"/>
          </p:nvPr>
        </p:nvSpPr>
        <p:spPr/>
        <p:txBody>
          <a:bodyPr/>
          <a:lstStyle/>
          <a:p>
            <a:r>
              <a:rPr lang="en-GB" dirty="0"/>
              <a:t>A while loop can be used to iterate through a list.</a:t>
            </a:r>
          </a:p>
          <a:p>
            <a:endParaRPr lang="en-CH" dirty="0"/>
          </a:p>
        </p:txBody>
      </p:sp>
      <p:pic>
        <p:nvPicPr>
          <p:cNvPr id="5" name="Picture 4" descr="Graphical user interface, application&#10;&#10;Description automatically generated">
            <a:extLst>
              <a:ext uri="{FF2B5EF4-FFF2-40B4-BE49-F238E27FC236}">
                <a16:creationId xmlns:a16="http://schemas.microsoft.com/office/drawing/2014/main" id="{8B8670F0-2265-CC7A-8B69-529C3CFC3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930" y="3241040"/>
            <a:ext cx="9945220" cy="2423018"/>
          </a:xfrm>
          <a:prstGeom prst="rect">
            <a:avLst/>
          </a:prstGeom>
        </p:spPr>
      </p:pic>
      <p:sp>
        <p:nvSpPr>
          <p:cNvPr id="6" name="TextBox 5">
            <a:extLst>
              <a:ext uri="{FF2B5EF4-FFF2-40B4-BE49-F238E27FC236}">
                <a16:creationId xmlns:a16="http://schemas.microsoft.com/office/drawing/2014/main" id="{944B73CE-2847-96D8-F069-27379278C624}"/>
              </a:ext>
            </a:extLst>
          </p:cNvPr>
          <p:cNvSpPr txBox="1"/>
          <p:nvPr/>
        </p:nvSpPr>
        <p:spPr>
          <a:xfrm>
            <a:off x="6979920" y="2479040"/>
            <a:ext cx="146304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40050128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F1D40FB4-B5EA-911B-B962-97BD19CA9E8F}"/>
              </a:ext>
            </a:extLst>
          </p:cNvPr>
          <p:cNvSpPr>
            <a:spLocks noGrp="1"/>
          </p:cNvSpPr>
          <p:nvPr>
            <p:ph type="title"/>
          </p:nvPr>
        </p:nvSpPr>
        <p:spPr>
          <a:xfrm>
            <a:off x="3327722" y="777240"/>
            <a:ext cx="5782804" cy="2493876"/>
          </a:xfrm>
        </p:spPr>
        <p:txBody>
          <a:bodyPr anchor="b">
            <a:normAutofit/>
          </a:bodyPr>
          <a:lstStyle/>
          <a:p>
            <a:pPr algn="ctr"/>
            <a:r>
              <a:rPr lang="en-GB" sz="4400"/>
              <a:t>2. Debbuging</a:t>
            </a:r>
            <a:endParaRPr lang="en-CH" sz="4400"/>
          </a:p>
        </p:txBody>
      </p:sp>
      <p:sp>
        <p:nvSpPr>
          <p:cNvPr id="3" name="Content Placeholder 2">
            <a:extLst>
              <a:ext uri="{FF2B5EF4-FFF2-40B4-BE49-F238E27FC236}">
                <a16:creationId xmlns:a16="http://schemas.microsoft.com/office/drawing/2014/main" id="{856648C8-5937-DC22-1836-F15A93297383}"/>
              </a:ext>
            </a:extLst>
          </p:cNvPr>
          <p:cNvSpPr>
            <a:spLocks noGrp="1"/>
          </p:cNvSpPr>
          <p:nvPr>
            <p:ph idx="1"/>
          </p:nvPr>
        </p:nvSpPr>
        <p:spPr>
          <a:xfrm>
            <a:off x="3327722" y="3429000"/>
            <a:ext cx="5782804" cy="2333562"/>
          </a:xfrm>
        </p:spPr>
        <p:txBody>
          <a:bodyPr anchor="t">
            <a:normAutofit/>
          </a:bodyPr>
          <a:lstStyle/>
          <a:p>
            <a:pPr algn="ctr"/>
            <a:r>
              <a:rPr lang="en-GB" sz="1800" dirty="0"/>
              <a:t>Naming Conventions</a:t>
            </a:r>
          </a:p>
          <a:p>
            <a:pPr algn="ctr"/>
            <a:r>
              <a:rPr lang="en-GB" sz="1800" dirty="0"/>
              <a:t>Debugging</a:t>
            </a:r>
          </a:p>
          <a:p>
            <a:pPr marL="0" indent="0" algn="ctr">
              <a:buNone/>
            </a:pPr>
            <a:endParaRPr lang="en-CH" sz="1800" dirty="0"/>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10099320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6C48E-FBF4-40A4-04E1-59A1B5E60028}"/>
              </a:ext>
            </a:extLst>
          </p:cNvPr>
          <p:cNvSpPr>
            <a:spLocks noGrp="1"/>
          </p:cNvSpPr>
          <p:nvPr>
            <p:ph type="title"/>
          </p:nvPr>
        </p:nvSpPr>
        <p:spPr/>
        <p:txBody>
          <a:bodyPr/>
          <a:lstStyle/>
          <a:p>
            <a:r>
              <a:rPr lang="en-GB" dirty="0"/>
              <a:t>Naming Conventions</a:t>
            </a:r>
            <a:endParaRPr lang="en-CH" dirty="0"/>
          </a:p>
        </p:txBody>
      </p:sp>
      <p:sp>
        <p:nvSpPr>
          <p:cNvPr id="3" name="Content Placeholder 2">
            <a:extLst>
              <a:ext uri="{FF2B5EF4-FFF2-40B4-BE49-F238E27FC236}">
                <a16:creationId xmlns:a16="http://schemas.microsoft.com/office/drawing/2014/main" id="{32943231-D29D-BDA9-5A19-4943A4828D1B}"/>
              </a:ext>
            </a:extLst>
          </p:cNvPr>
          <p:cNvSpPr>
            <a:spLocks noGrp="1"/>
          </p:cNvSpPr>
          <p:nvPr>
            <p:ph idx="1"/>
          </p:nvPr>
        </p:nvSpPr>
        <p:spPr/>
        <p:txBody>
          <a:bodyPr/>
          <a:lstStyle/>
          <a:p>
            <a:r>
              <a:rPr lang="en-GB" dirty="0"/>
              <a:t>Naming convention is a set of rules for choosing names of functions and variables. It’s basically </a:t>
            </a:r>
            <a:r>
              <a:rPr lang="en-GB" b="1" dirty="0">
                <a:solidFill>
                  <a:schemeClr val="accent2">
                    <a:lumMod val="60000"/>
                    <a:lumOff val="40000"/>
                  </a:schemeClr>
                </a:solidFill>
              </a:rPr>
              <a:t>“programming language grammatical rules”.</a:t>
            </a:r>
          </a:p>
          <a:p>
            <a:r>
              <a:rPr lang="en-GB" dirty="0"/>
              <a:t>Every programming language has different naming conventions. In Python:</a:t>
            </a:r>
          </a:p>
          <a:p>
            <a:pPr marL="0" indent="0">
              <a:buNone/>
            </a:pPr>
            <a:r>
              <a:rPr lang="en-GB" dirty="0"/>
              <a:t>                • No spaces in variable and function names </a:t>
            </a:r>
          </a:p>
          <a:p>
            <a:pPr marL="0" indent="0">
              <a:buNone/>
            </a:pPr>
            <a:r>
              <a:rPr lang="en-GB" dirty="0"/>
              <a:t>                • Variable and function names are in lowercase and _ is used to separate words</a:t>
            </a:r>
          </a:p>
          <a:p>
            <a:pPr marL="0" indent="0">
              <a:buNone/>
            </a:pPr>
            <a:r>
              <a:rPr lang="en-GB" dirty="0"/>
              <a:t>                •  It’s not possible to name a variable with a number</a:t>
            </a:r>
          </a:p>
          <a:p>
            <a:pPr marL="0" indent="0">
              <a:buNone/>
            </a:pPr>
            <a:r>
              <a:rPr lang="en-GB" dirty="0"/>
              <a:t>                </a:t>
            </a:r>
          </a:p>
        </p:txBody>
      </p:sp>
    </p:spTree>
    <p:extLst>
      <p:ext uri="{BB962C8B-B14F-4D97-AF65-F5344CB8AC3E}">
        <p14:creationId xmlns:p14="http://schemas.microsoft.com/office/powerpoint/2010/main" val="35355873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21648-67AB-6A01-4940-CD0AD8B3BCA3}"/>
              </a:ext>
            </a:extLst>
          </p:cNvPr>
          <p:cNvSpPr>
            <a:spLocks noGrp="1"/>
          </p:cNvSpPr>
          <p:nvPr>
            <p:ph type="title"/>
          </p:nvPr>
        </p:nvSpPr>
        <p:spPr/>
        <p:txBody>
          <a:bodyPr/>
          <a:lstStyle/>
          <a:p>
            <a:r>
              <a:rPr lang="en-GB" dirty="0"/>
              <a:t>Naming Conventions</a:t>
            </a:r>
            <a:endParaRPr lang="en-CH"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C8E08918-F8EC-C703-5F75-49DA3A0ED5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1286" y="2058576"/>
            <a:ext cx="9030153" cy="3702144"/>
          </a:xfrm>
        </p:spPr>
      </p:pic>
      <p:sp>
        <p:nvSpPr>
          <p:cNvPr id="6" name="TextBox 5">
            <a:extLst>
              <a:ext uri="{FF2B5EF4-FFF2-40B4-BE49-F238E27FC236}">
                <a16:creationId xmlns:a16="http://schemas.microsoft.com/office/drawing/2014/main" id="{5D309A06-C455-B5D9-F8E9-32E9726A8AB0}"/>
              </a:ext>
            </a:extLst>
          </p:cNvPr>
          <p:cNvSpPr txBox="1"/>
          <p:nvPr/>
        </p:nvSpPr>
        <p:spPr>
          <a:xfrm>
            <a:off x="7670800" y="1188720"/>
            <a:ext cx="1381760" cy="369332"/>
          </a:xfrm>
          <a:prstGeom prst="rect">
            <a:avLst/>
          </a:prstGeom>
          <a:solidFill>
            <a:schemeClr val="accent2"/>
          </a:solidFill>
        </p:spPr>
        <p:txBody>
          <a:bodyPr wrap="square" rtlCol="0">
            <a:spAutoFit/>
          </a:bodyPr>
          <a:lstStyle/>
          <a:p>
            <a:r>
              <a:rPr lang="en-GB" b="1" dirty="0">
                <a:solidFill>
                  <a:schemeClr val="bg1"/>
                </a:solidFill>
              </a:rPr>
              <a:t>Live coding</a:t>
            </a:r>
            <a:endParaRPr lang="en-CH" b="1" dirty="0">
              <a:solidFill>
                <a:schemeClr val="bg1"/>
              </a:solidFill>
            </a:endParaRPr>
          </a:p>
        </p:txBody>
      </p:sp>
    </p:spTree>
    <p:extLst>
      <p:ext uri="{BB962C8B-B14F-4D97-AF65-F5344CB8AC3E}">
        <p14:creationId xmlns:p14="http://schemas.microsoft.com/office/powerpoint/2010/main" val="31264202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CCE9E-9E7D-1765-4C80-AEBFC252994D}"/>
              </a:ext>
            </a:extLst>
          </p:cNvPr>
          <p:cNvSpPr>
            <a:spLocks noGrp="1"/>
          </p:cNvSpPr>
          <p:nvPr>
            <p:ph type="title"/>
          </p:nvPr>
        </p:nvSpPr>
        <p:spPr/>
        <p:txBody>
          <a:bodyPr/>
          <a:lstStyle/>
          <a:p>
            <a:r>
              <a:rPr lang="en-GB" dirty="0"/>
              <a:t>Debugging</a:t>
            </a:r>
            <a:endParaRPr lang="en-CH" dirty="0"/>
          </a:p>
        </p:txBody>
      </p:sp>
      <p:sp>
        <p:nvSpPr>
          <p:cNvPr id="3" name="Content Placeholder 2">
            <a:extLst>
              <a:ext uri="{FF2B5EF4-FFF2-40B4-BE49-F238E27FC236}">
                <a16:creationId xmlns:a16="http://schemas.microsoft.com/office/drawing/2014/main" id="{329DE13E-FBB2-35D2-9E3B-B8C51F389E90}"/>
              </a:ext>
            </a:extLst>
          </p:cNvPr>
          <p:cNvSpPr>
            <a:spLocks noGrp="1"/>
          </p:cNvSpPr>
          <p:nvPr>
            <p:ph idx="1"/>
          </p:nvPr>
        </p:nvSpPr>
        <p:spPr>
          <a:xfrm>
            <a:off x="777240" y="1876425"/>
            <a:ext cx="10659110" cy="4351338"/>
          </a:xfrm>
        </p:spPr>
        <p:txBody>
          <a:bodyPr/>
          <a:lstStyle/>
          <a:p>
            <a:pPr marL="0" indent="0">
              <a:buNone/>
            </a:pPr>
            <a:r>
              <a:rPr lang="en-GB" b="1" dirty="0">
                <a:solidFill>
                  <a:schemeClr val="accent2">
                    <a:lumMod val="60000"/>
                    <a:lumOff val="40000"/>
                  </a:schemeClr>
                </a:solidFill>
              </a:rPr>
              <a:t>            Programming is a complex activity</a:t>
            </a:r>
          </a:p>
          <a:p>
            <a:pPr marL="0" indent="0">
              <a:buNone/>
            </a:pPr>
            <a:r>
              <a:rPr lang="en-GB" dirty="0"/>
              <a:t>             • Mistakes happen all the time</a:t>
            </a:r>
          </a:p>
          <a:p>
            <a:pPr marL="0" indent="0">
              <a:buNone/>
            </a:pPr>
            <a:r>
              <a:rPr lang="en-GB" dirty="0"/>
              <a:t>             • A mistake made in programming is called a bug</a:t>
            </a:r>
          </a:p>
          <a:p>
            <a:pPr marL="0" indent="0">
              <a:buNone/>
            </a:pPr>
            <a:r>
              <a:rPr lang="en-GB" dirty="0"/>
              <a:t>             • The process of finding and resolving bugs is called debugging</a:t>
            </a:r>
          </a:p>
          <a:p>
            <a:pPr marL="0" indent="0">
              <a:buNone/>
            </a:pPr>
            <a:endParaRPr lang="en-GB" dirty="0"/>
          </a:p>
          <a:p>
            <a:pPr marL="0" indent="0">
              <a:buNone/>
            </a:pPr>
            <a:r>
              <a:rPr lang="en-GB" b="1" dirty="0">
                <a:solidFill>
                  <a:schemeClr val="accent2">
                    <a:lumMod val="60000"/>
                    <a:lumOff val="40000"/>
                  </a:schemeClr>
                </a:solidFill>
              </a:rPr>
              <a:t>Debugging techniques</a:t>
            </a:r>
          </a:p>
          <a:p>
            <a:r>
              <a:rPr lang="en-GB" dirty="0"/>
              <a:t>Reading code</a:t>
            </a:r>
          </a:p>
          <a:p>
            <a:r>
              <a:rPr lang="en-GB" dirty="0"/>
              <a:t>Print variables with print() to examine values (a poor man’s debugger)</a:t>
            </a:r>
          </a:p>
          <a:p>
            <a:r>
              <a:rPr lang="en-GB" dirty="0"/>
              <a:t>Go through the program step by step -&gt; Debugger!</a:t>
            </a:r>
          </a:p>
          <a:p>
            <a:pPr marL="0" indent="0">
              <a:buNone/>
            </a:pPr>
            <a:endParaRPr lang="en-CH" dirty="0"/>
          </a:p>
        </p:txBody>
      </p:sp>
      <p:pic>
        <p:nvPicPr>
          <p:cNvPr id="5" name="Graphic 4" descr="Beetle outline">
            <a:extLst>
              <a:ext uri="{FF2B5EF4-FFF2-40B4-BE49-F238E27FC236}">
                <a16:creationId xmlns:a16="http://schemas.microsoft.com/office/drawing/2014/main" id="{C1A1C054-838A-4F80-90E9-F25641264D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78239" y="1351280"/>
            <a:ext cx="1419225" cy="1419225"/>
          </a:xfrm>
          <a:prstGeom prst="rect">
            <a:avLst/>
          </a:prstGeom>
        </p:spPr>
      </p:pic>
      <p:pic>
        <p:nvPicPr>
          <p:cNvPr id="7" name="Graphic 6" descr="Bug spray with solid fill">
            <a:extLst>
              <a:ext uri="{FF2B5EF4-FFF2-40B4-BE49-F238E27FC236}">
                <a16:creationId xmlns:a16="http://schemas.microsoft.com/office/drawing/2014/main" id="{E6F28272-D26C-40A6-09B1-9B4122DA0A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69681" y="4407536"/>
            <a:ext cx="1419224" cy="1419224"/>
          </a:xfrm>
          <a:prstGeom prst="rect">
            <a:avLst/>
          </a:prstGeom>
        </p:spPr>
      </p:pic>
    </p:spTree>
    <p:extLst>
      <p:ext uri="{BB962C8B-B14F-4D97-AF65-F5344CB8AC3E}">
        <p14:creationId xmlns:p14="http://schemas.microsoft.com/office/powerpoint/2010/main" val="3256060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4" name="Oval 1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Freeform: Shape 2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Oval 2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0" name="Rectangle 29">
            <a:extLst>
              <a:ext uri="{FF2B5EF4-FFF2-40B4-BE49-F238E27FC236}">
                <a16:creationId xmlns:a16="http://schemas.microsoft.com/office/drawing/2014/main" id="{D6A5485D-4AF6-47BA-8BB1-44D0639B9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descr="Coloured pencils in box">
            <a:extLst>
              <a:ext uri="{FF2B5EF4-FFF2-40B4-BE49-F238E27FC236}">
                <a16:creationId xmlns:a16="http://schemas.microsoft.com/office/drawing/2014/main" id="{32D4F26E-749F-AF6D-91E2-BF0A46B55479}"/>
              </a:ext>
            </a:extLst>
          </p:cNvPr>
          <p:cNvPicPr>
            <a:picLocks noChangeAspect="1"/>
          </p:cNvPicPr>
          <p:nvPr/>
        </p:nvPicPr>
        <p:blipFill rotWithShape="1">
          <a:blip r:embed="rId2">
            <a:alphaModFix/>
          </a:blip>
          <a:srcRect t="19833" b="2847"/>
          <a:stretch/>
        </p:blipFill>
        <p:spPr>
          <a:xfrm>
            <a:off x="20" y="10"/>
            <a:ext cx="12191980" cy="6857990"/>
          </a:xfrm>
          <a:prstGeom prst="rect">
            <a:avLst/>
          </a:prstGeom>
        </p:spPr>
      </p:pic>
      <p:sp>
        <p:nvSpPr>
          <p:cNvPr id="32" name="Rectangle 31">
            <a:extLst>
              <a:ext uri="{FF2B5EF4-FFF2-40B4-BE49-F238E27FC236}">
                <a16:creationId xmlns:a16="http://schemas.microsoft.com/office/drawing/2014/main" id="{E9B141D4-C8D6-48AA-95E4-9D7277D2A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47811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88437B-3C5F-2224-68D5-6B222EEBFCCD}"/>
              </a:ext>
            </a:extLst>
          </p:cNvPr>
          <p:cNvSpPr>
            <a:spLocks noGrp="1"/>
          </p:cNvSpPr>
          <p:nvPr>
            <p:ph type="title"/>
          </p:nvPr>
        </p:nvSpPr>
        <p:spPr>
          <a:xfrm>
            <a:off x="964158" y="2806638"/>
            <a:ext cx="7207683" cy="1515091"/>
          </a:xfrm>
        </p:spPr>
        <p:txBody>
          <a:bodyPr vert="horz" lIns="91440" tIns="45720" rIns="91440" bIns="45720" rtlCol="0" anchor="b">
            <a:normAutofit fontScale="90000"/>
          </a:bodyPr>
          <a:lstStyle/>
          <a:p>
            <a:r>
              <a:rPr lang="en-US" sz="6000" dirty="0">
                <a:solidFill>
                  <a:srgbClr val="FFFFFF"/>
                </a:solidFill>
              </a:rPr>
              <a:t>Exercises day 3</a:t>
            </a:r>
            <a:br>
              <a:rPr lang="en-US" sz="6000" dirty="0">
                <a:solidFill>
                  <a:srgbClr val="FFFFFF"/>
                </a:solidFill>
              </a:rPr>
            </a:br>
            <a:br>
              <a:rPr lang="en-US" sz="6000" dirty="0">
                <a:solidFill>
                  <a:srgbClr val="FFFFFF"/>
                </a:solidFill>
              </a:rPr>
            </a:br>
            <a:endParaRPr lang="en-US" sz="6000" dirty="0">
              <a:solidFill>
                <a:srgbClr val="FFFFFF"/>
              </a:solidFill>
            </a:endParaRPr>
          </a:p>
        </p:txBody>
      </p:sp>
      <p:sp>
        <p:nvSpPr>
          <p:cNvPr id="34" name="Oval 33">
            <a:extLst>
              <a:ext uri="{FF2B5EF4-FFF2-40B4-BE49-F238E27FC236}">
                <a16:creationId xmlns:a16="http://schemas.microsoft.com/office/drawing/2014/main" id="{9150435D-CA82-40CE-954B-EAF77FB12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03110" y="2889102"/>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384E378-44EE-43CF-80E1-ECE2AF785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685100" y="3689818"/>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8606AA2-E69C-4A42-8D9F-E9747752D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964111" y="4508034"/>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D56DBB4-69C9-48F4-94E5-3F0B9E8D7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58942" y="5508464"/>
            <a:ext cx="703889" cy="703889"/>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72E76EB-531B-4745-BE92-4AE3CFF5F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784590" y="5222789"/>
            <a:ext cx="405140" cy="405140"/>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43">
            <a:extLst>
              <a:ext uri="{FF2B5EF4-FFF2-40B4-BE49-F238E27FC236}">
                <a16:creationId xmlns:a16="http://schemas.microsoft.com/office/drawing/2014/main" id="{DC16CFC8-F3C3-4765-9768-9F10E6B53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248330" y="563955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45">
            <a:extLst>
              <a:ext uri="{FF2B5EF4-FFF2-40B4-BE49-F238E27FC236}">
                <a16:creationId xmlns:a16="http://schemas.microsoft.com/office/drawing/2014/main" id="{F868898F-D22E-4E6A-8DD3-FE24FF0F7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02370" y="5796077"/>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47">
            <a:extLst>
              <a:ext uri="{FF2B5EF4-FFF2-40B4-BE49-F238E27FC236}">
                <a16:creationId xmlns:a16="http://schemas.microsoft.com/office/drawing/2014/main" id="{21B65DAB-5A32-48EC-A4A4-64E6D1CD0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464029" y="6031429"/>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49">
            <a:extLst>
              <a:ext uri="{FF2B5EF4-FFF2-40B4-BE49-F238E27FC236}">
                <a16:creationId xmlns:a16="http://schemas.microsoft.com/office/drawing/2014/main" id="{08EC2A46-C18F-4863-B4EB-B7B873FD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88354" y="5602414"/>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51">
            <a:extLst>
              <a:ext uri="{FF2B5EF4-FFF2-40B4-BE49-F238E27FC236}">
                <a16:creationId xmlns:a16="http://schemas.microsoft.com/office/drawing/2014/main" id="{CE8EA60C-5FEB-439D-82C1-E1A33B9ED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85463" y="6119667"/>
            <a:ext cx="230878" cy="230878"/>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53">
            <a:extLst>
              <a:ext uri="{FF2B5EF4-FFF2-40B4-BE49-F238E27FC236}">
                <a16:creationId xmlns:a16="http://schemas.microsoft.com/office/drawing/2014/main" id="{4BD9DC6E-71EF-4302-BD87-C70C8AFCB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42637" y="6605011"/>
            <a:ext cx="56114" cy="56114"/>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55">
            <a:extLst>
              <a:ext uri="{FF2B5EF4-FFF2-40B4-BE49-F238E27FC236}">
                <a16:creationId xmlns:a16="http://schemas.microsoft.com/office/drawing/2014/main" id="{71CABA3D-675F-405D-9552-216F2DDD12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423926" y="6611226"/>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24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4" name="Oval 1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5" name="Freeform: Shape 2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Freeform: Shape 2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Oval 2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0" name="Rectangle 29">
            <a:extLst>
              <a:ext uri="{FF2B5EF4-FFF2-40B4-BE49-F238E27FC236}">
                <a16:creationId xmlns:a16="http://schemas.microsoft.com/office/drawing/2014/main" id="{55D20674-CF0C-4687-81B6-A613F871A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descr="A red pin is pinned on a calendar date">
            <a:extLst>
              <a:ext uri="{FF2B5EF4-FFF2-40B4-BE49-F238E27FC236}">
                <a16:creationId xmlns:a16="http://schemas.microsoft.com/office/drawing/2014/main" id="{19F6A5B0-C9ED-566A-3E43-CD810E88A2ED}"/>
              </a:ext>
            </a:extLst>
          </p:cNvPr>
          <p:cNvPicPr>
            <a:picLocks noChangeAspect="1"/>
          </p:cNvPicPr>
          <p:nvPr/>
        </p:nvPicPr>
        <p:blipFill rotWithShape="1">
          <a:blip r:embed="rId2">
            <a:alphaModFix/>
          </a:blip>
          <a:srcRect b="15730"/>
          <a:stretch/>
        </p:blipFill>
        <p:spPr>
          <a:xfrm>
            <a:off x="20" y="10"/>
            <a:ext cx="12191980" cy="6857990"/>
          </a:xfrm>
          <a:prstGeom prst="rect">
            <a:avLst/>
          </a:prstGeom>
        </p:spPr>
      </p:pic>
      <p:sp>
        <p:nvSpPr>
          <p:cNvPr id="32" name="Oval 31">
            <a:extLst>
              <a:ext uri="{FF2B5EF4-FFF2-40B4-BE49-F238E27FC236}">
                <a16:creationId xmlns:a16="http://schemas.microsoft.com/office/drawing/2014/main" id="{C2BD3211-5B9B-40DA-8BD0-C3426AE7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9872" y="0"/>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D8121B6-45E6-447F-87B8-58EDD064E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8414" y="63468"/>
            <a:ext cx="56114" cy="56114"/>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C95B8E3-CBB0-4A5C-B65B-59C12D44B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2370" y="655738"/>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EA710C0-F536-4B31-8D0F-28E2F0893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9769" y="579797"/>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1EB61F8-34CD-4251-9B31-59AB92843F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0824" y="374048"/>
            <a:ext cx="230878" cy="230878"/>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33FA5DB-69DC-4137-9264-5F838B990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5468" y="97167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E98D956-6B7A-4A94-B508-F7A30E642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334" y="512240"/>
            <a:ext cx="703889" cy="703889"/>
          </a:xfrm>
          <a:prstGeom prst="ellipse">
            <a:avLst/>
          </a:prstGeom>
          <a:solidFill>
            <a:schemeClr val="accent3">
              <a:lumMod val="40000"/>
              <a:lumOff val="6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6A3D2FC-6F98-4157-94A8-7D7FBD56E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41428" y="815149"/>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7AE16AB-F0AB-4AC3-BD8F-336B5D98C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7435" y="1096664"/>
            <a:ext cx="405140" cy="405140"/>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C819BFF-25C5-425C-8CD1-789F7A30D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1840754"/>
            <a:ext cx="12188952" cy="501724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DF3833-2D1F-B30F-2ACD-29136DC73103}"/>
              </a:ext>
            </a:extLst>
          </p:cNvPr>
          <p:cNvSpPr>
            <a:spLocks noGrp="1"/>
          </p:cNvSpPr>
          <p:nvPr>
            <p:ph type="title"/>
          </p:nvPr>
        </p:nvSpPr>
        <p:spPr>
          <a:xfrm>
            <a:off x="777240" y="3688205"/>
            <a:ext cx="8731683" cy="1160465"/>
          </a:xfrm>
        </p:spPr>
        <p:txBody>
          <a:bodyPr vert="horz" lIns="91440" tIns="45720" rIns="91440" bIns="45720" rtlCol="0" anchor="b">
            <a:normAutofit/>
          </a:bodyPr>
          <a:lstStyle/>
          <a:p>
            <a:r>
              <a:rPr lang="en-US" sz="6000">
                <a:solidFill>
                  <a:srgbClr val="FFFFFF"/>
                </a:solidFill>
              </a:rPr>
              <a:t>Day 4</a:t>
            </a:r>
          </a:p>
        </p:txBody>
      </p:sp>
      <p:sp>
        <p:nvSpPr>
          <p:cNvPr id="52" name="Oval 51">
            <a:extLst>
              <a:ext uri="{FF2B5EF4-FFF2-40B4-BE49-F238E27FC236}">
                <a16:creationId xmlns:a16="http://schemas.microsoft.com/office/drawing/2014/main" id="{20BE49C6-06E3-4324-91A8-F25B7DA1D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66319" y="1989824"/>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78ABC8A-B58F-4AAE-8F6F-A07EB9D6D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30" y="2808040"/>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67735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77DB396E-A40D-1CBB-5BB5-773BD6312322}"/>
              </a:ext>
            </a:extLst>
          </p:cNvPr>
          <p:cNvSpPr>
            <a:spLocks noGrp="1"/>
          </p:cNvSpPr>
          <p:nvPr>
            <p:ph type="title"/>
          </p:nvPr>
        </p:nvSpPr>
        <p:spPr>
          <a:xfrm>
            <a:off x="3327722" y="777240"/>
            <a:ext cx="5782804" cy="2493876"/>
          </a:xfrm>
        </p:spPr>
        <p:txBody>
          <a:bodyPr anchor="b">
            <a:normAutofit/>
          </a:bodyPr>
          <a:lstStyle/>
          <a:p>
            <a:pPr algn="ctr"/>
            <a:r>
              <a:rPr lang="en-GB" sz="4400" dirty="0"/>
              <a:t>Day 4</a:t>
            </a:r>
            <a:endParaRPr lang="en-CH" sz="4400" dirty="0"/>
          </a:p>
        </p:txBody>
      </p:sp>
      <p:sp>
        <p:nvSpPr>
          <p:cNvPr id="3" name="Content Placeholder 2">
            <a:extLst>
              <a:ext uri="{FF2B5EF4-FFF2-40B4-BE49-F238E27FC236}">
                <a16:creationId xmlns:a16="http://schemas.microsoft.com/office/drawing/2014/main" id="{4A290716-390A-BF83-3E36-2FF992A87CE4}"/>
              </a:ext>
            </a:extLst>
          </p:cNvPr>
          <p:cNvSpPr>
            <a:spLocks noGrp="1"/>
          </p:cNvSpPr>
          <p:nvPr>
            <p:ph idx="1"/>
          </p:nvPr>
        </p:nvSpPr>
        <p:spPr>
          <a:xfrm>
            <a:off x="3327722" y="3429000"/>
            <a:ext cx="5782804" cy="2333562"/>
          </a:xfrm>
        </p:spPr>
        <p:txBody>
          <a:bodyPr anchor="t">
            <a:normAutofit/>
          </a:bodyPr>
          <a:lstStyle/>
          <a:p>
            <a:pPr algn="ctr"/>
            <a:r>
              <a:rPr lang="en-GB" sz="1800" dirty="0"/>
              <a:t>Basics of Reading and Writing Files</a:t>
            </a:r>
          </a:p>
          <a:p>
            <a:pPr algn="ctr"/>
            <a:r>
              <a:rPr lang="en-GB" sz="1800" dirty="0"/>
              <a:t>Pandas</a:t>
            </a:r>
          </a:p>
          <a:p>
            <a:pPr algn="ctr"/>
            <a:r>
              <a:rPr lang="en-GB" sz="1800" dirty="0"/>
              <a:t>Matplotlib</a:t>
            </a:r>
            <a:endParaRPr lang="en-CH" sz="1800" dirty="0"/>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31106566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6AD6D-7FC0-435B-AB5F-98DA2190C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8B727F3-FF58-4343-ACEE-2174D59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1">
            <a:extLst>
              <a:ext uri="{FF2B5EF4-FFF2-40B4-BE49-F238E27FC236}">
                <a16:creationId xmlns:a16="http://schemas.microsoft.com/office/drawing/2014/main" id="{DC546245-E1AA-F768-F542-67D23400BF6D}"/>
              </a:ext>
            </a:extLst>
          </p:cNvPr>
          <p:cNvSpPr>
            <a:spLocks noGrp="1"/>
          </p:cNvSpPr>
          <p:nvPr>
            <p:ph type="title"/>
          </p:nvPr>
        </p:nvSpPr>
        <p:spPr>
          <a:xfrm>
            <a:off x="3327722" y="777240"/>
            <a:ext cx="5782804" cy="2493876"/>
          </a:xfrm>
        </p:spPr>
        <p:txBody>
          <a:bodyPr anchor="b">
            <a:normAutofit/>
          </a:bodyPr>
          <a:lstStyle/>
          <a:p>
            <a:pPr algn="ctr"/>
            <a:r>
              <a:rPr lang="en-GB" sz="4400" dirty="0"/>
              <a:t>1. Reading and Writing Files</a:t>
            </a:r>
            <a:endParaRPr lang="en-CH" sz="4400" dirty="0"/>
          </a:p>
        </p:txBody>
      </p:sp>
      <p:grpSp>
        <p:nvGrpSpPr>
          <p:cNvPr id="12" name="Decorative Circles">
            <a:extLst>
              <a:ext uri="{FF2B5EF4-FFF2-40B4-BE49-F238E27FC236}">
                <a16:creationId xmlns:a16="http://schemas.microsoft.com/office/drawing/2014/main" id="{4DB68B21-F855-4148-AD7C-795E902A7F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484" y="236341"/>
            <a:ext cx="10677791" cy="4262956"/>
            <a:chOff x="767484" y="236341"/>
            <a:chExt cx="10677791" cy="4262956"/>
          </a:xfrm>
        </p:grpSpPr>
        <p:sp>
          <p:nvSpPr>
            <p:cNvPr id="13" name="Oval 12">
              <a:extLst>
                <a:ext uri="{FF2B5EF4-FFF2-40B4-BE49-F238E27FC236}">
                  <a16:creationId xmlns:a16="http://schemas.microsoft.com/office/drawing/2014/main" id="{A8FE8A9D-61A5-4729-A73B-267B9BE58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9767" y="3283228"/>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3399E0-5F4E-4D62-8091-A0AA8DAA7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59" y="38613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781BEF-3C20-4A56-889B-BB417F6A3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90699"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F0DD55-BEC3-46E7-84ED-00CB94AC0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7484" y="2755518"/>
              <a:ext cx="466441" cy="466441"/>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FEF100-17D7-4C78-A7C3-B6C8B72E85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31908" y="381325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94263B-2870-4828-96FD-00C2A3628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5095" y="3592374"/>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8A94EBD-B5CB-4D31-A42E-E68B0D25B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4104" y="438593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
            <a:extLst>
              <a:ext uri="{FF2B5EF4-FFF2-40B4-BE49-F238E27FC236}">
                <a16:creationId xmlns:a16="http://schemas.microsoft.com/office/drawing/2014/main" id="{5F7F20D7-57B2-4CF8-AF7D-90D6A5E1F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474" y="305966"/>
            <a:ext cx="2051331" cy="2051331"/>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05AC83E9-3498-4F8F-84F8-2E22FE72E3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99" y="319698"/>
            <a:ext cx="2037600" cy="2037600"/>
          </a:xfrm>
          <a:prstGeom prst="rect">
            <a:avLst/>
          </a:prstGeom>
        </p:spPr>
      </p:pic>
      <p:sp>
        <p:nvSpPr>
          <p:cNvPr id="25" name="Oval 1">
            <a:extLst>
              <a:ext uri="{FF2B5EF4-FFF2-40B4-BE49-F238E27FC236}">
                <a16:creationId xmlns:a16="http://schemas.microsoft.com/office/drawing/2014/main" id="{6832CB48-19E2-438E-B5D1-126B6228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8580" y="0"/>
            <a:ext cx="2733089" cy="2357297"/>
          </a:xfrm>
          <a:custGeom>
            <a:avLst/>
            <a:gdLst>
              <a:gd name="connsiteX0" fmla="*/ 288659 w 3192131"/>
              <a:gd name="connsiteY0" fmla="*/ 0 h 2753222"/>
              <a:gd name="connsiteX1" fmla="*/ 3192131 w 3192131"/>
              <a:gd name="connsiteY1" fmla="*/ 0 h 2753222"/>
              <a:gd name="connsiteX2" fmla="*/ 3192131 w 3192131"/>
              <a:gd name="connsiteY2" fmla="*/ 2058956 h 2753222"/>
              <a:gd name="connsiteX3" fmla="*/ 3158043 w 3192131"/>
              <a:gd name="connsiteY3" fmla="*/ 2104541 h 2753222"/>
              <a:gd name="connsiteX4" fmla="*/ 1782545 w 3192131"/>
              <a:gd name="connsiteY4" fmla="*/ 2753222 h 2753222"/>
              <a:gd name="connsiteX5" fmla="*/ 0 w 3192131"/>
              <a:gd name="connsiteY5" fmla="*/ 970677 h 2753222"/>
              <a:gd name="connsiteX6" fmla="*/ 215144 w 3192131"/>
              <a:gd name="connsiteY6" fmla="*/ 121011 h 275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131" h="2753222">
                <a:moveTo>
                  <a:pt x="288659" y="0"/>
                </a:moveTo>
                <a:lnTo>
                  <a:pt x="3192131" y="0"/>
                </a:lnTo>
                <a:lnTo>
                  <a:pt x="3192131" y="2058956"/>
                </a:lnTo>
                <a:lnTo>
                  <a:pt x="3158043" y="2104541"/>
                </a:lnTo>
                <a:cubicBezTo>
                  <a:pt x="2831098" y="2500707"/>
                  <a:pt x="2336311" y="2753222"/>
                  <a:pt x="1782545" y="2753222"/>
                </a:cubicBezTo>
                <a:cubicBezTo>
                  <a:pt x="798073" y="2753222"/>
                  <a:pt x="0" y="1955149"/>
                  <a:pt x="0" y="970677"/>
                </a:cubicBezTo>
                <a:cubicBezTo>
                  <a:pt x="0" y="663030"/>
                  <a:pt x="77937" y="373585"/>
                  <a:pt x="215144" y="121011"/>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Graphic 26">
            <a:extLst>
              <a:ext uri="{FF2B5EF4-FFF2-40B4-BE49-F238E27FC236}">
                <a16:creationId xmlns:a16="http://schemas.microsoft.com/office/drawing/2014/main" id="{548560FE-8DD7-4FBB-A597-9902F385AA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30907" r="23362" b="17441"/>
          <a:stretch/>
        </p:blipFill>
        <p:spPr>
          <a:xfrm>
            <a:off x="9573575" y="-4327"/>
            <a:ext cx="2668147" cy="2375897"/>
          </a:xfrm>
          <a:prstGeom prst="rect">
            <a:avLst/>
          </a:prstGeom>
        </p:spPr>
      </p:pic>
      <p:sp>
        <p:nvSpPr>
          <p:cNvPr id="29" name="Oval 3">
            <a:extLst>
              <a:ext uri="{FF2B5EF4-FFF2-40B4-BE49-F238E27FC236}">
                <a16:creationId xmlns:a16="http://schemas.microsoft.com/office/drawing/2014/main" id="{F4B85B88-409F-4670-A4FF-5C58623B7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rot="16200000">
            <a:off x="-639576" y="4068576"/>
            <a:ext cx="2914772" cy="1635620"/>
          </a:xfrm>
          <a:custGeom>
            <a:avLst/>
            <a:gdLst>
              <a:gd name="connsiteX0" fmla="*/ 18128 w 4408870"/>
              <a:gd name="connsiteY0" fmla="*/ 0 h 2474031"/>
              <a:gd name="connsiteX1" fmla="*/ 4390742 w 4408870"/>
              <a:gd name="connsiteY1" fmla="*/ 0 h 2474031"/>
              <a:gd name="connsiteX2" fmla="*/ 4397489 w 4408870"/>
              <a:gd name="connsiteY2" fmla="*/ 44205 h 2474031"/>
              <a:gd name="connsiteX3" fmla="*/ 4408870 w 4408870"/>
              <a:gd name="connsiteY3" fmla="*/ 269596 h 2474031"/>
              <a:gd name="connsiteX4" fmla="*/ 2204435 w 4408870"/>
              <a:gd name="connsiteY4" fmla="*/ 2474031 h 2474031"/>
              <a:gd name="connsiteX5" fmla="*/ 0 w 4408870"/>
              <a:gd name="connsiteY5" fmla="*/ 269596 h 2474031"/>
              <a:gd name="connsiteX6" fmla="*/ 11381 w 4408870"/>
              <a:gd name="connsiteY6" fmla="*/ 44205 h 247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8870" h="2474031">
                <a:moveTo>
                  <a:pt x="18128" y="0"/>
                </a:moveTo>
                <a:lnTo>
                  <a:pt x="4390742" y="0"/>
                </a:lnTo>
                <a:lnTo>
                  <a:pt x="4397489" y="44205"/>
                </a:lnTo>
                <a:cubicBezTo>
                  <a:pt x="4405015" y="118312"/>
                  <a:pt x="4408870" y="193504"/>
                  <a:pt x="4408870" y="269596"/>
                </a:cubicBezTo>
                <a:cubicBezTo>
                  <a:pt x="4408870" y="1487072"/>
                  <a:pt x="3421911" y="2474031"/>
                  <a:pt x="2204435" y="2474031"/>
                </a:cubicBezTo>
                <a:cubicBezTo>
                  <a:pt x="986959" y="2474031"/>
                  <a:pt x="0" y="1487072"/>
                  <a:pt x="0" y="269596"/>
                </a:cubicBezTo>
                <a:cubicBezTo>
                  <a:pt x="0" y="193504"/>
                  <a:pt x="3855" y="118312"/>
                  <a:pt x="11381" y="4420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66265FF8-949A-452A-882B-BDD3320900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l="45737" t="12146" r="12288" b="12942"/>
          <a:stretch/>
        </p:blipFill>
        <p:spPr>
          <a:xfrm>
            <a:off x="0" y="3409035"/>
            <a:ext cx="1633210" cy="2914772"/>
          </a:xfrm>
          <a:prstGeom prst="rect">
            <a:avLst/>
          </a:prstGeom>
        </p:spPr>
      </p:pic>
      <p:sp>
        <p:nvSpPr>
          <p:cNvPr id="33" name="Oval 4">
            <a:extLst>
              <a:ext uri="{FF2B5EF4-FFF2-40B4-BE49-F238E27FC236}">
                <a16:creationId xmlns:a16="http://schemas.microsoft.com/office/drawing/2014/main" id="{52B7F1A1-8894-44DC-8FCC-6CE9F127A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9994790" y="4395252"/>
            <a:ext cx="2216879" cy="2462747"/>
          </a:xfrm>
          <a:custGeom>
            <a:avLst/>
            <a:gdLst>
              <a:gd name="connsiteX0" fmla="*/ 2133985 w 3086667"/>
              <a:gd name="connsiteY0" fmla="*/ 0 h 3429000"/>
              <a:gd name="connsiteX1" fmla="*/ 2964628 w 3086667"/>
              <a:gd name="connsiteY1" fmla="*/ 167699 h 3429000"/>
              <a:gd name="connsiteX2" fmla="*/ 3086667 w 3086667"/>
              <a:gd name="connsiteY2" fmla="*/ 226489 h 3429000"/>
              <a:gd name="connsiteX3" fmla="*/ 3086667 w 3086667"/>
              <a:gd name="connsiteY3" fmla="*/ 3429000 h 3429000"/>
              <a:gd name="connsiteX4" fmla="*/ 440639 w 3086667"/>
              <a:gd name="connsiteY4" fmla="*/ 3429000 h 3429000"/>
              <a:gd name="connsiteX5" fmla="*/ 364451 w 3086667"/>
              <a:gd name="connsiteY5" fmla="*/ 3327116 h 3429000"/>
              <a:gd name="connsiteX6" fmla="*/ 0 w 3086667"/>
              <a:gd name="connsiteY6" fmla="*/ 2133985 h 3429000"/>
              <a:gd name="connsiteX7" fmla="*/ 2133985 w 3086667"/>
              <a:gd name="connsiteY7"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6667" h="3429000">
                <a:moveTo>
                  <a:pt x="2133985" y="0"/>
                </a:moveTo>
                <a:cubicBezTo>
                  <a:pt x="2428627" y="0"/>
                  <a:pt x="2709322" y="59714"/>
                  <a:pt x="2964628" y="167699"/>
                </a:cubicBezTo>
                <a:lnTo>
                  <a:pt x="3086667" y="226489"/>
                </a:lnTo>
                <a:lnTo>
                  <a:pt x="3086667" y="3429000"/>
                </a:lnTo>
                <a:lnTo>
                  <a:pt x="440639" y="3429000"/>
                </a:lnTo>
                <a:lnTo>
                  <a:pt x="364451" y="3327116"/>
                </a:lnTo>
                <a:cubicBezTo>
                  <a:pt x="134356" y="2986530"/>
                  <a:pt x="0" y="2575948"/>
                  <a:pt x="0" y="2133985"/>
                </a:cubicBezTo>
                <a:cubicBezTo>
                  <a:pt x="0" y="955418"/>
                  <a:pt x="955418" y="0"/>
                  <a:pt x="2133985"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35" name="Graphic 34">
            <a:extLst>
              <a:ext uri="{FF2B5EF4-FFF2-40B4-BE49-F238E27FC236}">
                <a16:creationId xmlns:a16="http://schemas.microsoft.com/office/drawing/2014/main" id="{6FEF5495-925E-4DBE-A677-EF910F8266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l="11935" t="10861" r="33955" b="27347"/>
          <a:stretch/>
        </p:blipFill>
        <p:spPr>
          <a:xfrm>
            <a:off x="9972468" y="4341999"/>
            <a:ext cx="2239201" cy="2525322"/>
          </a:xfrm>
          <a:prstGeom prst="rect">
            <a:avLst/>
          </a:prstGeom>
        </p:spPr>
      </p:pic>
    </p:spTree>
    <p:extLst>
      <p:ext uri="{BB962C8B-B14F-4D97-AF65-F5344CB8AC3E}">
        <p14:creationId xmlns:p14="http://schemas.microsoft.com/office/powerpoint/2010/main" val="433120566"/>
      </p:ext>
    </p:extLst>
  </p:cSld>
  <p:clrMapOvr>
    <a:masterClrMapping/>
  </p:clrMapOvr>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otalTime>0</TotalTime>
  <Words>3238</Words>
  <Application>Microsoft Office PowerPoint</Application>
  <PresentationFormat>Widescreen</PresentationFormat>
  <Paragraphs>498</Paragraphs>
  <Slides>105</Slides>
  <Notes>0</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105</vt:i4>
      </vt:variant>
    </vt:vector>
  </HeadingPairs>
  <TitlesOfParts>
    <vt:vector size="111" baseType="lpstr">
      <vt:lpstr>Arial</vt:lpstr>
      <vt:lpstr>AvenirNext LT Pro Medium</vt:lpstr>
      <vt:lpstr>Calibri</vt:lpstr>
      <vt:lpstr>Gill Sans Nova</vt:lpstr>
      <vt:lpstr>Wingdings</vt:lpstr>
      <vt:lpstr>ConfettiVTI</vt:lpstr>
      <vt:lpstr>Python Basics</vt:lpstr>
      <vt:lpstr>TABLE OF CONTENTS</vt:lpstr>
      <vt:lpstr>DAY 1</vt:lpstr>
      <vt:lpstr>1. General Introduction</vt:lpstr>
      <vt:lpstr>About me</vt:lpstr>
      <vt:lpstr>PowerPoint Presentation</vt:lpstr>
      <vt:lpstr>Learning Objectives</vt:lpstr>
      <vt:lpstr>Tips for this course</vt:lpstr>
      <vt:lpstr>2. Introduction to programming</vt:lpstr>
      <vt:lpstr>What is Computer Science?</vt:lpstr>
      <vt:lpstr>What is computational thinking?</vt:lpstr>
      <vt:lpstr>What are programming languages?</vt:lpstr>
      <vt:lpstr>PowerPoint Presentation</vt:lpstr>
      <vt:lpstr>3. Python Syntax</vt:lpstr>
      <vt:lpstr>Programming languages also have syntax</vt:lpstr>
      <vt:lpstr> Why Python?</vt:lpstr>
      <vt:lpstr>Python Interpreters</vt:lpstr>
      <vt:lpstr>Run python scripts with Jupyter Notebooks</vt:lpstr>
      <vt:lpstr>Python likes text, but also numbers.</vt:lpstr>
      <vt:lpstr>4. Data Types</vt:lpstr>
      <vt:lpstr>Data types</vt:lpstr>
      <vt:lpstr>PowerPoint Presentation</vt:lpstr>
      <vt:lpstr>Question for the class</vt:lpstr>
      <vt:lpstr>Variables</vt:lpstr>
      <vt:lpstr>Examples of variables</vt:lpstr>
      <vt:lpstr>Variables and values can be combined</vt:lpstr>
      <vt:lpstr>… but some names are already taken!</vt:lpstr>
      <vt:lpstr>Operators</vt:lpstr>
      <vt:lpstr>Arithmetic Operators</vt:lpstr>
      <vt:lpstr>Let’s try it out!</vt:lpstr>
      <vt:lpstr>PowerPoint Presentation</vt:lpstr>
      <vt:lpstr>Comments</vt:lpstr>
      <vt:lpstr>Exercises Day 1</vt:lpstr>
      <vt:lpstr>PowerPoint Presentation</vt:lpstr>
      <vt:lpstr>Day 2</vt:lpstr>
      <vt:lpstr>1. Data Structures</vt:lpstr>
      <vt:lpstr>Python 0 indexing: an introduction</vt:lpstr>
      <vt:lpstr>PowerPoint Presentation</vt:lpstr>
      <vt:lpstr>Lists []</vt:lpstr>
      <vt:lpstr>Creating Lists</vt:lpstr>
      <vt:lpstr>Creating lists</vt:lpstr>
      <vt:lpstr>Creating lists</vt:lpstr>
      <vt:lpstr>Accessing Lists</vt:lpstr>
      <vt:lpstr>Length</vt:lpstr>
      <vt:lpstr>Changing elements in a list</vt:lpstr>
      <vt:lpstr>Adding elements in a list</vt:lpstr>
      <vt:lpstr>Concatenate lists</vt:lpstr>
      <vt:lpstr>Slices</vt:lpstr>
      <vt:lpstr>Immutables: Tuples and Strings</vt:lpstr>
      <vt:lpstr>Strings</vt:lpstr>
      <vt:lpstr>Dictionaries {}</vt:lpstr>
      <vt:lpstr>Dictionaries</vt:lpstr>
      <vt:lpstr>Dictionaries</vt:lpstr>
      <vt:lpstr>Dictionaries</vt:lpstr>
      <vt:lpstr>Dictionaries: deleting entries</vt:lpstr>
      <vt:lpstr>Dictionaries: number of entries</vt:lpstr>
      <vt:lpstr>2. Methods </vt:lpstr>
      <vt:lpstr>Python: Object Oriented Programming</vt:lpstr>
      <vt:lpstr>What is a method?</vt:lpstr>
      <vt:lpstr>Adding elements in a list</vt:lpstr>
      <vt:lpstr>Split()</vt:lpstr>
      <vt:lpstr>Strip()</vt:lpstr>
      <vt:lpstr>Join()</vt:lpstr>
      <vt:lpstr>Index(), find()</vt:lpstr>
      <vt:lpstr>PowerPoint Presentation</vt:lpstr>
      <vt:lpstr>Day 3 </vt:lpstr>
      <vt:lpstr>Day 3</vt:lpstr>
      <vt:lpstr>3. Functions</vt:lpstr>
      <vt:lpstr>Functions in Python</vt:lpstr>
      <vt:lpstr>Build-In Functions</vt:lpstr>
      <vt:lpstr>Examples of Built-in Functions in Python</vt:lpstr>
      <vt:lpstr>Type Convertions</vt:lpstr>
      <vt:lpstr>User defined Functions</vt:lpstr>
      <vt:lpstr>Parameters</vt:lpstr>
      <vt:lpstr>PowerPoint Presentation</vt:lpstr>
      <vt:lpstr> User Functions with Return Values: return </vt:lpstr>
      <vt:lpstr>Boolean Return Values</vt:lpstr>
      <vt:lpstr>2. Control Flow</vt:lpstr>
      <vt:lpstr>Conditionals: if/else/elif </vt:lpstr>
      <vt:lpstr>PowerPoint Presentation</vt:lpstr>
      <vt:lpstr>Else </vt:lpstr>
      <vt:lpstr>Let’s practice!</vt:lpstr>
      <vt:lpstr>Chained Conditionals</vt:lpstr>
      <vt:lpstr>Nested Conditionals</vt:lpstr>
      <vt:lpstr>Nested Conditionals</vt:lpstr>
      <vt:lpstr>Booleans in Conditional Statements</vt:lpstr>
      <vt:lpstr>Iteration: for/while</vt:lpstr>
      <vt:lpstr>For loops</vt:lpstr>
      <vt:lpstr>  While loops</vt:lpstr>
      <vt:lpstr>While</vt:lpstr>
      <vt:lpstr>While loops: list iteration</vt:lpstr>
      <vt:lpstr>2. Debbuging</vt:lpstr>
      <vt:lpstr>Naming Conventions</vt:lpstr>
      <vt:lpstr>Naming Conventions</vt:lpstr>
      <vt:lpstr>Debugging</vt:lpstr>
      <vt:lpstr>Exercises day 3  </vt:lpstr>
      <vt:lpstr>Day 4</vt:lpstr>
      <vt:lpstr>Day 4</vt:lpstr>
      <vt:lpstr>1. Reading and Writing Files</vt:lpstr>
      <vt:lpstr>Reading and Writing Files</vt:lpstr>
      <vt:lpstr>Different reading modes</vt:lpstr>
      <vt:lpstr>Pandas</vt:lpstr>
      <vt:lpstr>Matplotlib</vt:lpstr>
      <vt:lpstr>Exercises Day 4 1. Reading and Writing Files 2. Learning how to do visualizations with Matplotlib</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Basics</dc:title>
  <dc:creator>Elena Fernandez</dc:creator>
  <cp:lastModifiedBy>Elena Fernandez</cp:lastModifiedBy>
  <cp:revision>50</cp:revision>
  <dcterms:created xsi:type="dcterms:W3CDTF">2023-03-12T15:47:38Z</dcterms:created>
  <dcterms:modified xsi:type="dcterms:W3CDTF">2023-11-20T20:00:06Z</dcterms:modified>
</cp:coreProperties>
</file>